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5" r:id="rId2"/>
    <p:sldId id="292" r:id="rId3"/>
    <p:sldId id="376" r:id="rId4"/>
    <p:sldId id="355" r:id="rId5"/>
    <p:sldId id="362" r:id="rId6"/>
    <p:sldId id="363" r:id="rId7"/>
    <p:sldId id="357" r:id="rId8"/>
    <p:sldId id="359" r:id="rId9"/>
    <p:sldId id="358" r:id="rId10"/>
    <p:sldId id="356" r:id="rId11"/>
    <p:sldId id="360" r:id="rId12"/>
    <p:sldId id="371" r:id="rId13"/>
    <p:sldId id="375" r:id="rId14"/>
    <p:sldId id="361" r:id="rId15"/>
    <p:sldId id="377" r:id="rId16"/>
    <p:sldId id="484" r:id="rId17"/>
    <p:sldId id="485" r:id="rId18"/>
    <p:sldId id="4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2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7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FB92-9C05-574B-8F66-F11E261A4777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2C7B-1C9F-8544-B22E-803DE079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7F7BA75-17D1-DB43-9CC5-A45C7BD0FCB2}" type="slidenum">
              <a:rPr lang="en-US" sz="1200">
                <a:latin typeface="Arial Unicode MS" charset="0"/>
              </a:rPr>
              <a:pPr/>
              <a:t>11</a:t>
            </a:fld>
            <a:endParaRPr lang="en-US" sz="1200">
              <a:latin typeface="Arial Unicode M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7F7BA75-17D1-DB43-9CC5-A45C7BD0FCB2}" type="slidenum">
              <a:rPr lang="en-US" sz="1200">
                <a:latin typeface="Arial Unicode MS" charset="0"/>
              </a:rPr>
              <a:pPr/>
              <a:t>12</a:t>
            </a:fld>
            <a:endParaRPr lang="en-US" sz="1200">
              <a:latin typeface="Arial Unicode M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7F7BA75-17D1-DB43-9CC5-A45C7BD0FCB2}" type="slidenum">
              <a:rPr lang="en-US" sz="1200">
                <a:latin typeface="Arial Unicode MS" charset="0"/>
              </a:rPr>
              <a:pPr/>
              <a:t>13</a:t>
            </a:fld>
            <a:endParaRPr lang="en-US" sz="1200">
              <a:latin typeface="Arial Unicode M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7F7BA75-17D1-DB43-9CC5-A45C7BD0FCB2}" type="slidenum">
              <a:rPr lang="en-US" sz="1200">
                <a:latin typeface="Arial Unicode MS" charset="0"/>
              </a:rPr>
              <a:pPr/>
              <a:t>14</a:t>
            </a:fld>
            <a:endParaRPr lang="en-US" sz="1200">
              <a:latin typeface="Arial Unicode M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2BC1D8E8-D2E7-FA70-9238-7392D5822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DE097085-87AF-CE24-AEC9-914402486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DAB5EB7-7523-4CBC-D2BB-27D3F9350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765B501-B15F-4F45-B6E4-337B11530A81}" type="slidenum">
              <a:rPr lang="en-US" altLang="en-US" sz="1200" smtClean="0">
                <a:latin typeface="Arial Unicode MS" panose="020B0604020202020204" pitchFamily="34" charset="-128"/>
              </a:rPr>
              <a:pPr/>
              <a:t>18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2B0C-67BD-F042-AC04-D3A34ADDD9A6}" type="datetimeFigureOut">
              <a:rPr lang="en-US" smtClean="0"/>
              <a:pPr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371600"/>
            <a:ext cx="17922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9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673225"/>
            <a:ext cx="17922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2225"/>
            <a:ext cx="17922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39825"/>
            <a:ext cx="17922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7922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7922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1219200" y="4191000"/>
            <a:ext cx="6508750" cy="19383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6000" dirty="0">
                <a:solidFill>
                  <a:schemeClr val="tx2"/>
                </a:solidFill>
              </a:rPr>
              <a:t> </a:t>
            </a:r>
            <a:r>
              <a:rPr lang="en-US" sz="6000" dirty="0">
                <a:solidFill>
                  <a:srgbClr val="0000FF"/>
                </a:solidFill>
              </a:rPr>
              <a:t>Happy 60</a:t>
            </a:r>
            <a:r>
              <a:rPr lang="en-US" sz="6000" baseline="30000" dirty="0">
                <a:solidFill>
                  <a:srgbClr val="0000FF"/>
                </a:solidFill>
              </a:rPr>
              <a:t>th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B’day</a:t>
            </a:r>
            <a:endParaRPr lang="en-US" sz="6000" dirty="0">
              <a:solidFill>
                <a:srgbClr val="0000FF"/>
              </a:solidFill>
            </a:endParaRPr>
          </a:p>
          <a:p>
            <a:r>
              <a:rPr lang="en-US" sz="6000" dirty="0">
                <a:solidFill>
                  <a:srgbClr val="0000FF"/>
                </a:solidFill>
              </a:rPr>
              <a:t>        Tim</a:t>
            </a:r>
          </a:p>
        </p:txBody>
      </p:sp>
    </p:spTree>
    <p:extLst>
      <p:ext uri="{BB962C8B-B14F-4D97-AF65-F5344CB8AC3E}">
        <p14:creationId xmlns:p14="http://schemas.microsoft.com/office/powerpoint/2010/main" val="30755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32882"/>
            <a:ext cx="9296400" cy="320561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sz="40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69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Permanent &amp; Determinant</a:t>
            </a:r>
          </a:p>
          <a:p>
            <a:pPr eaLnBrk="1" hangingPunct="1"/>
            <a:endParaRPr lang="en-US" sz="40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 defTabSz="914400" eaLnBrk="0" fontAlgn="base" hangingPunct="0"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               </a:t>
            </a:r>
            <a:r>
              <a:rPr lang="en-US" sz="4600" b="1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Det</a:t>
            </a:r>
            <a:r>
              <a:rPr lang="en-US" sz="4600" b="1" kern="0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(X) =  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S</a:t>
            </a:r>
            <a:r>
              <a:rPr lang="en-US" sz="4600" b="1" kern="0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46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sgn</a:t>
            </a:r>
            <a:r>
              <a:rPr lang="en-US" sz="46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46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</a:t>
            </a:r>
            <a:r>
              <a:rPr lang="en-US" sz="4600" b="1" kern="0" baseline="-25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[</a:t>
            </a:r>
            <a:r>
              <a:rPr lang="en-US" sz="4600" b="1" kern="0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]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X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i(</a:t>
            </a:r>
            <a:r>
              <a:rPr lang="en-US" sz="4600" b="1" kern="0" baseline="-25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  <a:p>
            <a:pPr lvl="0" algn="l" defTabSz="914400" eaLnBrk="0" fontAlgn="base" hangingPunct="0">
              <a:spcAft>
                <a:spcPct val="0"/>
              </a:spcAft>
            </a:pPr>
            <a:endParaRPr lang="en-US" sz="4600" b="1" kern="0" baseline="-250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0" algn="l" defTabSz="914400" eaLnBrk="0" fontAlgn="base" hangingPunct="0"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                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Per</a:t>
            </a:r>
            <a:r>
              <a:rPr lang="en-US" sz="4600" b="1" kern="0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(X) =  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S</a:t>
            </a:r>
            <a:r>
              <a:rPr lang="en-US" sz="4600" b="1" kern="0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       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</a:t>
            </a:r>
            <a:r>
              <a:rPr lang="en-US" sz="4600" b="1" kern="0" baseline="-25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[</a:t>
            </a:r>
            <a:r>
              <a:rPr lang="en-US" sz="4600" b="1" kern="0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]</a:t>
            </a:r>
            <a:r>
              <a:rPr lang="en-US" sz="46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X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i(</a:t>
            </a:r>
            <a:r>
              <a:rPr lang="en-US" sz="4600" b="1" kern="0" baseline="-25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4600" b="1" kern="0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  <a:p>
            <a:endParaRPr lang="en-US" sz="40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 defTabSz="914400" eaLnBrk="0" fontAlgn="base" hangingPunct="0">
              <a:spcAft>
                <a:spcPct val="0"/>
              </a:spcAft>
            </a:pPr>
            <a:endParaRPr lang="en-US" sz="4600" b="1" kern="0" baseline="-250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40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1663700"/>
            <a:ext cx="1398340" cy="129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  <a:latin typeface="Comic Sans MS"/>
                <a:cs typeface="Comic Sans MS"/>
              </a:rPr>
              <a:t>Easy!</a:t>
            </a: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FF"/>
                </a:solidFill>
                <a:latin typeface="Comic Sans MS"/>
                <a:cs typeface="Comic Sans MS"/>
              </a:rPr>
              <a:t>Hard?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7241" y="3238499"/>
            <a:ext cx="4037012" cy="2987675"/>
            <a:chOff x="4890591" y="927100"/>
            <a:chExt cx="4038281" cy="2987020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4890591" y="1231899"/>
              <a:ext cx="4038281" cy="2682221"/>
              <a:chOff x="3391150" y="1231899"/>
              <a:chExt cx="4038281" cy="2682221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3391150" y="1612900"/>
                <a:ext cx="4038281" cy="2301220"/>
                <a:chOff x="3391150" y="1612900"/>
                <a:chExt cx="4038281" cy="2301220"/>
              </a:xfrm>
            </p:grpSpPr>
            <p:sp>
              <p:nvSpPr>
                <p:cNvPr id="9" name="Rectangle 8"/>
                <p:cNvSpPr/>
                <p:nvPr/>
              </p:nvSpPr>
              <p:spPr>
                <a:xfrm rot="2898411">
                  <a:off x="4965895" y="1613299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2898411">
                  <a:off x="5574892" y="2298155"/>
                  <a:ext cx="914200" cy="9146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2898411">
                  <a:off x="4292583" y="2222766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b="1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52900" y="2768196"/>
                  <a:ext cx="609792" cy="73643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3645230" y="2665032"/>
                  <a:ext cx="458931" cy="66025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/>
                <p:cNvSpPr/>
                <p:nvPr/>
              </p:nvSpPr>
              <p:spPr>
                <a:xfrm>
                  <a:off x="5825552" y="1904785"/>
                  <a:ext cx="485928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×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550389" y="1796859"/>
                  <a:ext cx="487515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×</a:t>
                  </a: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168120" y="2469811"/>
                  <a:ext cx="48751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861198" y="2404739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409936" y="2507903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×</a:t>
                  </a:r>
                </a:p>
              </p:txBody>
            </p:sp>
            <p:sp>
              <p:nvSpPr>
                <p:cNvPr id="19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391150" y="3249002"/>
                  <a:ext cx="530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>
                      <a:solidFill>
                        <a:srgbClr val="0000FF"/>
                      </a:solidFill>
                      <a:cs typeface="Comic Sans MS" charset="0"/>
                    </a:rPr>
                    <a:t>i</a:t>
                  </a:r>
                </a:p>
              </p:txBody>
            </p:sp>
            <p:sp>
              <p:nvSpPr>
                <p:cNvPr id="20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506862" y="3325202"/>
                  <a:ext cx="5686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>
                      <a:solidFill>
                        <a:srgbClr val="0000FF"/>
                      </a:solidFill>
                      <a:cs typeface="Comic Sans MS" charset="0"/>
                    </a:rPr>
                    <a:t>j</a:t>
                  </a:r>
                </a:p>
              </p:txBody>
            </p:sp>
            <p:sp>
              <p:nvSpPr>
                <p:cNvPr id="2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719152" y="3388702"/>
                  <a:ext cx="530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>
                      <a:solidFill>
                        <a:srgbClr val="0000FF"/>
                      </a:solidFill>
                      <a:cs typeface="Comic Sans MS" charset="0"/>
                    </a:rPr>
                    <a:t>i</a:t>
                  </a:r>
                </a:p>
              </p:txBody>
            </p:sp>
            <p:sp>
              <p:nvSpPr>
                <p:cNvPr id="2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060320" y="3390900"/>
                  <a:ext cx="3691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>
                      <a:solidFill>
                        <a:srgbClr val="660066"/>
                      </a:solidFill>
                      <a:cs typeface="Comic Sans MS" charset="0"/>
                    </a:rPr>
                    <a:t>c</a:t>
                  </a:r>
                  <a:endParaRPr lang="en-US" sz="3600" baseline="-25000">
                    <a:solidFill>
                      <a:srgbClr val="660066"/>
                    </a:solidFill>
                    <a:cs typeface="Comic Sans MS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5206232" y="1231833"/>
                <a:ext cx="487516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sp>
          <p:nvSpPr>
            <p:cNvPr id="6" name="TextBox 33"/>
            <p:cNvSpPr txBox="1">
              <a:spLocks noChangeArrowheads="1"/>
            </p:cNvSpPr>
            <p:nvPr/>
          </p:nvSpPr>
          <p:spPr bwMode="auto">
            <a:xfrm>
              <a:off x="7186843" y="927100"/>
              <a:ext cx="3671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b="1">
                  <a:solidFill>
                    <a:srgbClr val="0000FF"/>
                  </a:solidFill>
                  <a:cs typeface="Comic Sans MS" charset="0"/>
                </a:rPr>
                <a:t>f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76900" y="4541390"/>
            <a:ext cx="2294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/>
                <a:cs typeface="Comic Sans MS"/>
              </a:rPr>
              <a:t>Arithmetic 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circuits</a:t>
            </a:r>
          </a:p>
        </p:txBody>
      </p:sp>
    </p:spTree>
    <p:extLst>
      <p:ext uri="{BB962C8B-B14F-4D97-AF65-F5344CB8AC3E}">
        <p14:creationId xmlns:p14="http://schemas.microsoft.com/office/powerpoint/2010/main" val="36086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76200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Determinantal</a:t>
            </a:r>
            <a: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complexity </a:t>
            </a:r>
            <a:r>
              <a:rPr lang="en-US" sz="36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[Valiant]</a:t>
            </a:r>
            <a:endParaRPr lang="en-US" sz="36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400" b="1" baseline="-25000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Affine map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L: </a:t>
            </a: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M</a:t>
            </a:r>
            <a:r>
              <a:rPr lang="en-US" sz="2800" b="1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(F)  M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(F)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good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if </a:t>
            </a: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Per</a:t>
            </a:r>
            <a:r>
              <a:rPr lang="en-US" sz="2800" b="1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Det</a:t>
            </a:r>
            <a:r>
              <a:rPr lang="en-US" sz="2800" b="1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 L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dc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): the smallest 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for which there is a 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good 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map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4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Polya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dc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) =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     Per</a:t>
            </a:r>
            <a:r>
              <a:rPr lang="en-US" sz="24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            = Det</a:t>
            </a:r>
            <a:r>
              <a:rPr lang="en-US" sz="24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endParaRPr lang="en-US" sz="2400" b="1" dirty="0">
              <a:solidFill>
                <a:srgbClr val="99FF33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[Valiant]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  </a:t>
            </a:r>
            <a:r>
              <a:rPr lang="en-US" sz="2400" b="1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dc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) &lt; exp(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[Mignon-</a:t>
            </a:r>
            <a:r>
              <a:rPr lang="en-US" sz="24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Ressayre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]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</a:t>
            </a:r>
            <a:r>
              <a:rPr lang="en-US" sz="2400" b="1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dc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&gt; 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Prove                </a:t>
            </a:r>
            <a:r>
              <a:rPr lang="en-US" sz="2400" b="1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dc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 poly(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[V]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: Implies exponential lower bounds for Permanent</a:t>
            </a:r>
            <a:endParaRPr lang="en-US" altLang="ja-JP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altLang="ja-JP" sz="24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30723" name="Left Bracket 5"/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393737" y="2627313"/>
            <a:ext cx="3048000" cy="954087"/>
            <a:chOff x="3657600" y="3810000"/>
            <a:chExt cx="3048000" cy="954088"/>
          </a:xfrm>
        </p:grpSpPr>
        <p:sp>
          <p:nvSpPr>
            <p:cNvPr id="30725" name="Left Bracket 6"/>
            <p:cNvSpPr>
              <a:spLocks/>
            </p:cNvSpPr>
            <p:nvPr/>
          </p:nvSpPr>
          <p:spPr bwMode="auto">
            <a:xfrm>
              <a:off x="3657600" y="3886198"/>
              <a:ext cx="152400" cy="838183"/>
            </a:xfrm>
            <a:prstGeom prst="leftBracket">
              <a:avLst>
                <a:gd name="adj" fmla="val 8326"/>
              </a:avLst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Right Bracket 9"/>
            <p:cNvSpPr>
              <a:spLocks/>
            </p:cNvSpPr>
            <p:nvPr/>
          </p:nvSpPr>
          <p:spPr bwMode="auto">
            <a:xfrm>
              <a:off x="4267200" y="3886198"/>
              <a:ext cx="152400" cy="838183"/>
            </a:xfrm>
            <a:prstGeom prst="rightBracket">
              <a:avLst>
                <a:gd name="adj" fmla="val 8326"/>
              </a:avLst>
            </a:prstGeom>
            <a:noFill/>
            <a:ln w="539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TextBox 10"/>
            <p:cNvSpPr txBox="1">
              <a:spLocks noChangeArrowheads="1"/>
            </p:cNvSpPr>
            <p:nvPr/>
          </p:nvSpPr>
          <p:spPr bwMode="auto">
            <a:xfrm>
              <a:off x="5638800" y="3810000"/>
              <a:ext cx="954884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b="1"/>
                <a:t> a b</a:t>
              </a:r>
            </a:p>
            <a:p>
              <a:r>
                <a:rPr lang="en-US" sz="2800" b="1"/>
                <a:t>-c d</a:t>
              </a:r>
            </a:p>
          </p:txBody>
        </p:sp>
        <p:grpSp>
          <p:nvGrpSpPr>
            <p:cNvPr id="30728" name="Group 12"/>
            <p:cNvGrpSpPr>
              <a:grpSpLocks/>
            </p:cNvGrpSpPr>
            <p:nvPr/>
          </p:nvGrpSpPr>
          <p:grpSpPr bwMode="auto">
            <a:xfrm>
              <a:off x="3657600" y="3810000"/>
              <a:ext cx="3048000" cy="954088"/>
              <a:chOff x="3657600" y="3810000"/>
              <a:chExt cx="3048000" cy="954088"/>
            </a:xfrm>
          </p:grpSpPr>
          <p:sp>
            <p:nvSpPr>
              <p:cNvPr id="30729" name="TextBox 3"/>
              <p:cNvSpPr txBox="1">
                <a:spLocks noChangeArrowheads="1"/>
              </p:cNvSpPr>
              <p:nvPr/>
            </p:nvSpPr>
            <p:spPr bwMode="auto">
              <a:xfrm>
                <a:off x="3657600" y="3810000"/>
                <a:ext cx="752905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2800" b="1" dirty="0"/>
                  <a:t>a b</a:t>
                </a:r>
              </a:p>
              <a:p>
                <a:r>
                  <a:rPr lang="en-US" sz="2800" b="1" dirty="0"/>
                  <a:t>c d</a:t>
                </a:r>
              </a:p>
            </p:txBody>
          </p:sp>
          <p:sp>
            <p:nvSpPr>
              <p:cNvPr id="30730" name="Left Bracket 11"/>
              <p:cNvSpPr>
                <a:spLocks/>
              </p:cNvSpPr>
              <p:nvPr/>
            </p:nvSpPr>
            <p:spPr bwMode="auto">
              <a:xfrm>
                <a:off x="5715000" y="3886198"/>
                <a:ext cx="152400" cy="838183"/>
              </a:xfrm>
              <a:prstGeom prst="leftBracket">
                <a:avLst>
                  <a:gd name="adj" fmla="val 8326"/>
                </a:avLst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Right Bracket 12"/>
              <p:cNvSpPr>
                <a:spLocks/>
              </p:cNvSpPr>
              <p:nvPr/>
            </p:nvSpPr>
            <p:spPr bwMode="auto">
              <a:xfrm>
                <a:off x="6553200" y="3886198"/>
                <a:ext cx="152400" cy="838183"/>
              </a:xfrm>
              <a:prstGeom prst="rightBracket">
                <a:avLst>
                  <a:gd name="adj" fmla="val 8326"/>
                </a:avLst>
              </a:prstGeom>
              <a:noFill/>
              <a:ln w="539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1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789391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Polynomial identities </a:t>
            </a:r>
            <a:b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8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Heintz-Schnorr,Agrawal,Kabanets-Impagliazzo</a:t>
            </a:r>
            <a:r>
              <a:rPr lang="en-US" sz="28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endParaRPr lang="en-US" sz="28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8039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endParaRPr lang="en-US" sz="2400" b="1" baseline="-25000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Symbolic matrix 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M  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(0,1</a:t>
            </a:r>
            <a:r>
              <a:rPr lang="en-US" sz="2400" b="1" dirty="0">
                <a:latin typeface="Comic Sans MS"/>
                <a:ea typeface="ＭＳ Ｐゴシック" charset="0"/>
                <a:cs typeface="Comic Sans MS"/>
                <a:sym typeface="Symbol" charset="0"/>
              </a:rPr>
              <a:t>,</a:t>
            </a:r>
            <a:r>
              <a:rPr lang="en-US" sz="2400" b="1" dirty="0">
                <a:latin typeface="Comic Sans MS"/>
                <a:cs typeface="Comic Sans MS"/>
              </a:rPr>
              <a:t>X</a:t>
            </a:r>
            <a:r>
              <a:rPr lang="en-US" sz="2400" b="1" baseline="-25000" dirty="0">
                <a:latin typeface="Comic Sans MS"/>
                <a:cs typeface="Comic Sans MS"/>
              </a:rPr>
              <a:t>1</a:t>
            </a:r>
            <a:r>
              <a:rPr lang="en-US" sz="2400" b="1" dirty="0">
                <a:latin typeface="Comic Sans MS"/>
                <a:cs typeface="Comic Sans MS"/>
              </a:rPr>
              <a:t>…,</a:t>
            </a:r>
            <a:r>
              <a:rPr lang="en-US" sz="2400" b="1" dirty="0" err="1">
                <a:latin typeface="Comic Sans MS"/>
                <a:cs typeface="Comic Sans MS"/>
              </a:rPr>
              <a:t>X</a:t>
            </a:r>
            <a:r>
              <a:rPr lang="en-US" sz="2800" b="1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  <a:endParaRPr lang="en-US" sz="24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Is </a:t>
            </a: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det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M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= 0   identically ?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4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4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Small Hitting Set  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(of small integer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substitutions). Set 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10 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(say)</a:t>
            </a:r>
            <a:r>
              <a:rPr lang="en-US" sz="20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000" b="1" baseline="30000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H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= {v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, v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, … </a:t>
            </a: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v</a:t>
            </a:r>
            <a:r>
              <a:rPr lang="en-US" sz="2800" b="1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}, a set of vectors in [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k]</a:t>
            </a:r>
            <a:r>
              <a:rPr lang="en-US" b="1" baseline="30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det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M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≠ 0  </a:t>
            </a:r>
            <a:r>
              <a:rPr lang="en-US" sz="2400" b="1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det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M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(v</a:t>
            </a:r>
            <a:r>
              <a:rPr lang="en-US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)) ≠ 0  for some </a:t>
            </a:r>
            <a:r>
              <a:rPr lang="en-US" sz="24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endParaRPr lang="en-US" sz="24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Most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H</a:t>
            </a:r>
            <a:r>
              <a:rPr lang="en-US" sz="2400" b="1" dirty="0">
                <a:latin typeface="Comic Sans MS"/>
                <a:cs typeface="Comic Sans MS"/>
              </a:rPr>
              <a:t> are small hitting sets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Find an explicit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H</a:t>
            </a:r>
            <a:endParaRPr lang="en-US" sz="2400" b="1" dirty="0">
              <a:latin typeface="Comic Sans MS"/>
              <a:cs typeface="Comic Sans M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[A,KI]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: Implies exponential lower bounds for Permanent</a:t>
            </a:r>
            <a:endParaRPr lang="en-US" altLang="ja-JP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05616" y="1346534"/>
            <a:ext cx="3131989" cy="3009733"/>
            <a:chOff x="7447116" y="3010067"/>
            <a:chExt cx="3131989" cy="3009733"/>
          </a:xfrm>
        </p:grpSpPr>
        <p:sp>
          <p:nvSpPr>
            <p:cNvPr id="30723" name="Left Bracket 5"/>
            <p:cNvSpPr>
              <a:spLocks/>
            </p:cNvSpPr>
            <p:nvPr/>
          </p:nvSpPr>
          <p:spPr bwMode="auto">
            <a:xfrm>
              <a:off x="8229600" y="4876800"/>
              <a:ext cx="1600200" cy="1143000"/>
            </a:xfrm>
            <a:prstGeom prst="leftBracket">
              <a:avLst>
                <a:gd name="adj" fmla="val 8333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79"/>
            <p:cNvSpPr txBox="1">
              <a:spLocks noChangeArrowheads="1"/>
            </p:cNvSpPr>
            <p:nvPr/>
          </p:nvSpPr>
          <p:spPr bwMode="auto">
            <a:xfrm>
              <a:off x="9537739" y="4185451"/>
              <a:ext cx="685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X</a:t>
              </a:r>
              <a:r>
                <a:rPr lang="en-US" sz="2000" b="1" baseline="-25000" dirty="0"/>
                <a:t>1</a:t>
              </a:r>
              <a:r>
                <a:rPr lang="en-US" sz="2000" b="1" dirty="0"/>
                <a:t>      </a:t>
              </a:r>
              <a:endParaRPr lang="en-US" dirty="0"/>
            </a:p>
          </p:txBody>
        </p:sp>
        <p:sp>
          <p:nvSpPr>
            <p:cNvPr id="34" name="TextBox 79"/>
            <p:cNvSpPr txBox="1">
              <a:spLocks noChangeArrowheads="1"/>
            </p:cNvSpPr>
            <p:nvPr/>
          </p:nvSpPr>
          <p:spPr bwMode="auto">
            <a:xfrm>
              <a:off x="8414681" y="3785341"/>
              <a:ext cx="685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X</a:t>
              </a:r>
              <a:r>
                <a:rPr lang="en-US" sz="2000" b="1" baseline="-25000" dirty="0"/>
                <a:t>1</a:t>
              </a:r>
              <a:r>
                <a:rPr lang="en-US" sz="2000" b="1" dirty="0"/>
                <a:t>      </a:t>
              </a:r>
              <a:endParaRPr lang="en-US" dirty="0"/>
            </a:p>
          </p:txBody>
        </p:sp>
        <p:sp>
          <p:nvSpPr>
            <p:cNvPr id="35" name="TextBox 79"/>
            <p:cNvSpPr txBox="1">
              <a:spLocks noChangeArrowheads="1"/>
            </p:cNvSpPr>
            <p:nvPr/>
          </p:nvSpPr>
          <p:spPr bwMode="auto">
            <a:xfrm>
              <a:off x="9029771" y="3785341"/>
              <a:ext cx="685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X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      </a:t>
              </a:r>
              <a:endParaRPr lang="en-US" dirty="0"/>
            </a:p>
          </p:txBody>
        </p:sp>
        <p:sp>
          <p:nvSpPr>
            <p:cNvPr id="36" name="TextBox 79"/>
            <p:cNvSpPr txBox="1">
              <a:spLocks noChangeArrowheads="1"/>
            </p:cNvSpPr>
            <p:nvPr/>
          </p:nvSpPr>
          <p:spPr bwMode="auto">
            <a:xfrm>
              <a:off x="8382149" y="4158606"/>
              <a:ext cx="685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 err="1"/>
                <a:t>X</a:t>
              </a:r>
              <a:r>
                <a:rPr lang="en-US" sz="2800" b="1" baseline="-25000" dirty="0" err="1">
                  <a:solidFill>
                    <a:srgbClr val="0000FF"/>
                  </a:solidFill>
                </a:rPr>
                <a:t>n</a:t>
              </a:r>
              <a:r>
                <a:rPr lang="en-US" sz="2000" b="1" dirty="0"/>
                <a:t>      </a:t>
              </a:r>
              <a:endParaRPr lang="en-US" dirty="0"/>
            </a:p>
          </p:txBody>
        </p:sp>
        <p:sp>
          <p:nvSpPr>
            <p:cNvPr id="37" name="TextBox 79"/>
            <p:cNvSpPr txBox="1">
              <a:spLocks noChangeArrowheads="1"/>
            </p:cNvSpPr>
            <p:nvPr/>
          </p:nvSpPr>
          <p:spPr bwMode="auto">
            <a:xfrm>
              <a:off x="9029771" y="3378654"/>
              <a:ext cx="685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X</a:t>
              </a:r>
              <a:r>
                <a:rPr lang="en-US" sz="2000" b="1" baseline="-25000" dirty="0"/>
                <a:t>5</a:t>
              </a:r>
              <a:r>
                <a:rPr lang="en-US" sz="2000" b="1" dirty="0"/>
                <a:t>      </a:t>
              </a:r>
              <a:endParaRPr lang="en-US" dirty="0"/>
            </a:p>
          </p:txBody>
        </p:sp>
        <p:sp>
          <p:nvSpPr>
            <p:cNvPr id="38" name="TextBox 79"/>
            <p:cNvSpPr txBox="1">
              <a:spLocks noChangeArrowheads="1"/>
            </p:cNvSpPr>
            <p:nvPr/>
          </p:nvSpPr>
          <p:spPr bwMode="auto">
            <a:xfrm>
              <a:off x="8991712" y="4676745"/>
              <a:ext cx="685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 err="1"/>
                <a:t>X</a:t>
              </a:r>
              <a:r>
                <a:rPr lang="en-US" sz="2800" b="1" baseline="-25000" dirty="0" err="1">
                  <a:solidFill>
                    <a:srgbClr val="0000FF"/>
                  </a:solidFill>
                </a:rPr>
                <a:t>n</a:t>
              </a:r>
              <a:r>
                <a:rPr lang="en-US" sz="2000" b="1" dirty="0"/>
                <a:t>      </a:t>
              </a:r>
              <a:endParaRPr lang="en-US" dirty="0"/>
            </a:p>
          </p:txBody>
        </p:sp>
        <p:sp>
          <p:nvSpPr>
            <p:cNvPr id="39" name="TextBox 77"/>
            <p:cNvSpPr txBox="1">
              <a:spLocks noChangeArrowheads="1"/>
            </p:cNvSpPr>
            <p:nvPr/>
          </p:nvSpPr>
          <p:spPr bwMode="auto">
            <a:xfrm>
              <a:off x="9042476" y="4203700"/>
              <a:ext cx="3412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1      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47116" y="3010067"/>
              <a:ext cx="3131989" cy="2981375"/>
              <a:chOff x="7396316" y="3010067"/>
              <a:chExt cx="3131989" cy="2981375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7924699" y="3010067"/>
                <a:ext cx="2603606" cy="2463800"/>
                <a:chOff x="1143000" y="4089400"/>
                <a:chExt cx="2603391" cy="2463800"/>
              </a:xfrm>
            </p:grpSpPr>
            <p:sp>
              <p:nvSpPr>
                <p:cNvPr id="28" name="Rectangle 75"/>
                <p:cNvSpPr>
                  <a:spLocks noChangeArrowheads="1"/>
                </p:cNvSpPr>
                <p:nvPr/>
              </p:nvSpPr>
              <p:spPr bwMode="auto">
                <a:xfrm>
                  <a:off x="1143000" y="4114800"/>
                  <a:ext cx="2445514" cy="2438400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1182785" y="4406900"/>
                  <a:ext cx="34120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b="1" dirty="0"/>
                    <a:t>0      </a:t>
                  </a:r>
                  <a:endParaRPr lang="en-US" dirty="0"/>
                </a:p>
              </p:txBody>
            </p:sp>
            <p:sp>
              <p:nvSpPr>
                <p:cNvPr id="30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1182785" y="5619690"/>
                  <a:ext cx="34120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b="1" dirty="0"/>
                    <a:t>1      </a:t>
                  </a:r>
                  <a:endParaRPr lang="en-US" dirty="0"/>
                </a:p>
              </p:txBody>
            </p:sp>
            <p:sp>
              <p:nvSpPr>
                <p:cNvPr id="31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2235204" y="4089400"/>
                  <a:ext cx="34120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b="1" dirty="0"/>
                    <a:t>0      </a:t>
                  </a:r>
                  <a:endParaRPr lang="en-US" dirty="0"/>
                </a:p>
              </p:txBody>
            </p:sp>
            <p:sp>
              <p:nvSpPr>
                <p:cNvPr id="32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3060721" y="4089400"/>
                  <a:ext cx="68567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b="1" dirty="0"/>
                    <a:t>X</a:t>
                  </a:r>
                  <a:r>
                    <a:rPr lang="en-US" sz="2000" b="1" baseline="-25000" dirty="0"/>
                    <a:t>1</a:t>
                  </a:r>
                  <a:r>
                    <a:rPr lang="en-US" sz="2000" b="1" dirty="0"/>
                    <a:t>      </a:t>
                  </a:r>
                  <a:endParaRPr lang="en-US" dirty="0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8971116" y="5529777"/>
                <a:ext cx="34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n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396316" y="4216038"/>
                <a:ext cx="34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3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Elusive curves </a:t>
            </a:r>
            <a:r>
              <a:rPr lang="en-US" sz="28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8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Raz</a:t>
            </a:r>
            <a:r>
              <a:rPr lang="en-US" sz="28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endParaRPr lang="en-US" sz="28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FontTx/>
                  <a:buNone/>
                </a:pP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Everything over C  (works for other fields)</a:t>
                </a:r>
              </a:p>
              <a:p>
                <a:pPr marL="0" indent="0">
                  <a:lnSpc>
                    <a:spcPct val="110000"/>
                  </a:lnSpc>
                  <a:buFontTx/>
                  <a:buNone/>
                </a:pPr>
                <a:endParaRPr lang="en-US" sz="2400" b="1" dirty="0"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0" indent="0">
                  <a:lnSpc>
                    <a:spcPct val="110000"/>
                  </a:lnSpc>
                  <a:buFontTx/>
                  <a:buNone/>
                </a:pPr>
                <a:r>
                  <a:rPr lang="en-US" sz="2400" b="1" dirty="0">
                    <a:solidFill>
                      <a:srgbClr val="660066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Fact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: The moment curve avoids every </a:t>
                </a:r>
                <a:r>
                  <a:rPr lang="en-US" sz="2400" b="1" dirty="0" err="1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hyperplane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f(x) = (x,x</a:t>
                </a:r>
                <a:r>
                  <a:rPr lang="en-US" sz="2400" b="1" baseline="30000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2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,x</a:t>
                </a:r>
                <a:r>
                  <a:rPr lang="en-US" sz="2400" b="1" baseline="30000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3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,…, </a:t>
                </a:r>
                <a:r>
                  <a:rPr lang="en-US" sz="2400" b="1" dirty="0" err="1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x</a:t>
                </a:r>
                <a:r>
                  <a:rPr lang="en-US" b="1" baseline="30000" dirty="0" err="1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n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) of degree </a:t>
                </a:r>
                <a:r>
                  <a:rPr lang="en-US" sz="2400" b="1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n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, avoids </a:t>
                </a:r>
                <a:r>
                  <a:rPr lang="en-US" sz="2400" b="1" dirty="0" err="1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deg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  <a:r>
                  <a:rPr lang="en-US" sz="2400" b="1" dirty="0">
                    <a:solidFill>
                      <a:srgbClr val="C0504D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1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 maps: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for every G: C</a:t>
                </a:r>
                <a:r>
                  <a:rPr lang="en-US" b="1" baseline="30000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n</a:t>
                </a:r>
                <a:r>
                  <a:rPr lang="en-US" sz="2800" b="1" baseline="30000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-1 </a:t>
                </a:r>
                <a:r>
                  <a:rPr lang="en-US" sz="2800" b="1" dirty="0">
                    <a:latin typeface="Comic Sans MS" charset="0"/>
                    <a:ea typeface="ＭＳ Ｐゴシック" charset="0"/>
                    <a:cs typeface="ＭＳ Ｐゴシック" charset="0"/>
                    <a:sym typeface="Wingdings"/>
                  </a:rPr>
                  <a:t></a:t>
                </a:r>
                <a:r>
                  <a:rPr lang="en-US" sz="2800" b="1" baseline="30000" dirty="0">
                    <a:latin typeface="Comic Sans MS" charset="0"/>
                    <a:ea typeface="ＭＳ Ｐゴシック" charset="0"/>
                    <a:cs typeface="ＭＳ Ｐゴシック" charset="0"/>
                    <a:sym typeface="Wingdings"/>
                  </a:rPr>
                  <a:t> 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C</a:t>
                </a:r>
                <a:r>
                  <a:rPr lang="en-US" sz="2800" b="1" baseline="30000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n 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of degree </a:t>
                </a:r>
                <a:r>
                  <a:rPr lang="en-US" sz="2400" b="1" dirty="0">
                    <a:solidFill>
                      <a:schemeClr val="accent2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1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, </a:t>
                </a:r>
                <a:r>
                  <a:rPr lang="en-US" sz="2400" b="1" dirty="0" err="1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Im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(f)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  <a:sym typeface="Symbol" charset="0"/>
                      </a:rPr>
                      <m:t>⊈</m:t>
                    </m:r>
                  </m:oMath>
                </a14:m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  <a:r>
                  <a:rPr lang="en-US" sz="2400" b="1" dirty="0" err="1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Im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(G)</a:t>
                </a:r>
              </a:p>
              <a:p>
                <a:pPr marL="0" indent="0">
                  <a:lnSpc>
                    <a:spcPct val="110000"/>
                  </a:lnSpc>
                  <a:buFontTx/>
                  <a:buNone/>
                </a:pPr>
                <a:endParaRPr lang="en-US" sz="2400" b="1" dirty="0"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0" indent="0">
                  <a:lnSpc>
                    <a:spcPct val="110000"/>
                  </a:lnSpc>
                  <a:buFontTx/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Challenge</a:t>
                </a:r>
                <a:r>
                  <a:rPr lang="en-US" sz="2400" b="1" dirty="0">
                    <a:latin typeface="Comic Sans MS"/>
                    <a:cs typeface="Comic Sans MS"/>
                  </a:rPr>
                  <a:t>: Find an explicit curve of degree poly(</a:t>
                </a:r>
                <a:r>
                  <a:rPr lang="en-US" sz="2400" b="1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n</a:t>
                </a:r>
                <a:r>
                  <a:rPr lang="en-US" sz="2400" b="1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)</a:t>
                </a:r>
                <a:r>
                  <a:rPr lang="en-US" sz="2400" b="1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FontTx/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                 </a:t>
                </a:r>
                <a:r>
                  <a:rPr lang="en-US" sz="2400" b="1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which avoids all degree </a:t>
                </a:r>
                <a:r>
                  <a:rPr lang="en-US" sz="2400" b="1" dirty="0">
                    <a:solidFill>
                      <a:srgbClr val="C0504D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  <a:sym typeface="Symbol" charset="0"/>
                  </a:rPr>
                  <a:t> maps.</a:t>
                </a:r>
              </a:p>
              <a:p>
                <a:pPr marL="0" indent="0">
                  <a:lnSpc>
                    <a:spcPct val="110000"/>
                  </a:lnSpc>
                  <a:buFontTx/>
                  <a:buNone/>
                </a:pPr>
                <a:endParaRPr lang="en-US" altLang="ja-JP" sz="2400" b="1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err="1">
                    <a:solidFill>
                      <a:srgbClr val="008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Thm</a:t>
                </a:r>
                <a:r>
                  <a:rPr lang="en-US" sz="2400" b="1" dirty="0">
                    <a:solidFill>
                      <a:srgbClr val="008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[</a:t>
                </a:r>
                <a:r>
                  <a:rPr lang="en-US" sz="2400" b="1" dirty="0" err="1">
                    <a:solidFill>
                      <a:srgbClr val="008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Raz</a:t>
                </a:r>
                <a:r>
                  <a:rPr lang="en-US" sz="2400" b="1" dirty="0">
                    <a:solidFill>
                      <a:srgbClr val="008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]</a:t>
                </a:r>
                <a:r>
                  <a:rPr lang="en-US" sz="2400" b="1" dirty="0">
                    <a:latin typeface="Comic Sans MS" charset="0"/>
                    <a:ea typeface="ＭＳ Ｐゴシック" charset="0"/>
                    <a:cs typeface="ＭＳ Ｐゴシック" charset="0"/>
                  </a:rPr>
                  <a:t>: Implies exponential lower bounds for Permanent</a:t>
                </a:r>
                <a:endParaRPr lang="en-US" altLang="ja-JP" sz="2400" b="1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endParaRPr>
              </a:p>
            </p:txBody>
          </p:sp>
        </mc:Choice>
        <mc:Fallback>
          <p:sp>
            <p:nvSpPr>
              <p:cNvPr id="156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5562600"/>
              </a:xfrm>
              <a:blipFill>
                <a:blip r:embed="rId3"/>
                <a:stretch>
                  <a:fillRect l="-1130"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Left Bracket 5"/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912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Sum-of-Squares 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4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Hrubes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-W-</a:t>
            </a:r>
            <a:b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                                </a:t>
            </a:r>
            <a:r>
              <a:rPr lang="en-US" sz="24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Yehudayoff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8712"/>
            <a:ext cx="8991600" cy="56388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… +X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)(Y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… +Y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= B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+B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… +B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=B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(X,Y) Bilinear functions. 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2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≤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       </a:t>
            </a:r>
            <a:r>
              <a:rPr lang="en-US" sz="22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Do better?</a:t>
            </a: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=1 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)(Y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=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                                                           </a:t>
            </a:r>
            <a:endParaRPr lang="en-US" sz="22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=2 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)(Y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=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-X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=4 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+…+X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)(Y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+…+Y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= B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+B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… +B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Euler</a:t>
            </a:r>
            <a:endParaRPr lang="en-US" sz="22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=8  (X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+…+X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)(Y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+…+Y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 = B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+B</a:t>
            </a:r>
            <a:r>
              <a:rPr lang="en-US" sz="22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… +B</a:t>
            </a:r>
            <a:r>
              <a:rPr lang="en-US" sz="2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Hamilton</a:t>
            </a:r>
            <a:endParaRPr lang="en-US" sz="22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Thm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[Hurwitz1898]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1,2,4,8 are the only ones with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endParaRPr lang="en-US" sz="22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2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Thm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[Radon1922]      </a:t>
            </a:r>
            <a:r>
              <a:rPr lang="en-US" sz="22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="1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) &lt;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b="1" dirty="0" err="1">
                <a:latin typeface="Comic Sans MS" charset="0"/>
                <a:ea typeface="ＭＳ Ｐゴシック" charset="0"/>
                <a:cs typeface="ＭＳ Ｐゴシック" charset="0"/>
              </a:rPr>
              <a:t>log</a:t>
            </a:r>
            <a:r>
              <a:rPr lang="en-US" sz="22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endParaRPr lang="en-US" sz="22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Thm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[HWY2013]        </a:t>
            </a:r>
            <a:r>
              <a:rPr lang="en-US" sz="22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="1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) &gt;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</a:rPr>
              <a:t>6/5</a:t>
            </a:r>
            <a:endParaRPr lang="en-US" sz="2200" b="1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2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Thm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[James1967]      </a:t>
            </a:r>
            <a:r>
              <a:rPr lang="en-US" sz="22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="1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) &gt; 2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200" b="1" dirty="0" err="1">
                <a:solidFill>
                  <a:srgbClr val="00B05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Thm</a:t>
            </a:r>
            <a:r>
              <a:rPr lang="en-US" sz="2200" b="1" dirty="0">
                <a:solidFill>
                  <a:srgbClr val="00B05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[Hrubes2024]    </a:t>
            </a:r>
            <a:r>
              <a:rPr lang="en-US" sz="22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="1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) &lt;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baseline="30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1.62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2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200" b="1" dirty="0">
                <a:latin typeface="Comic Sans MS"/>
                <a:cs typeface="Comic Sans MS"/>
              </a:rPr>
              <a:t>: Prove </a:t>
            </a:r>
            <a:r>
              <a:rPr lang="en-US" sz="22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="1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) &gt; </a:t>
            </a:r>
            <a:r>
              <a:rPr lang="en-US" sz="2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200" b="1" baseline="30000" dirty="0">
                <a:latin typeface="Comic Sans MS" charset="0"/>
                <a:ea typeface="ＭＳ Ｐゴシック" charset="0"/>
                <a:cs typeface="ＭＳ Ｐゴシック" charset="0"/>
              </a:rPr>
              <a:t>1+</a:t>
            </a:r>
            <a:r>
              <a:rPr lang="en-US" sz="2200" b="1" baseline="30000" dirty="0">
                <a:latin typeface="Lucida Grande"/>
                <a:ea typeface="Lucida Grande"/>
                <a:cs typeface="Lucida Grande"/>
              </a:rPr>
              <a:t>ε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2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Thm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HWY]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</a:t>
            </a:r>
            <a:r>
              <a:rPr lang="en-US" sz="2200" b="1" dirty="0">
                <a:solidFill>
                  <a:srgbClr val="99FF33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exponential</a:t>
            </a:r>
            <a:r>
              <a:rPr lang="en-US" sz="2200" b="1" dirty="0">
                <a:solidFill>
                  <a:srgbClr val="99FF33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2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non-commutative circuit lower bound.</a:t>
            </a:r>
          </a:p>
        </p:txBody>
      </p:sp>
      <p:sp>
        <p:nvSpPr>
          <p:cNvPr id="30723" name="Left Bracket 5"/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1231900"/>
            <a:ext cx="72122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Why do Lower bounds manifest </a:t>
            </a:r>
          </a:p>
          <a:p>
            <a:r>
              <a:rPr lang="en-US" sz="36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themselves in so many ways?</a:t>
            </a:r>
          </a:p>
          <a:p>
            <a:endParaRPr lang="en-US" sz="3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Computation is everywhere!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2" y="-304800"/>
            <a:ext cx="8040687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Which groups are expanding?</a:t>
            </a:r>
            <a:endParaRPr lang="en-US" altLang="en-US" sz="3200" b="1" dirty="0">
              <a:solidFill>
                <a:schemeClr val="tx1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838200"/>
                <a:ext cx="8839200" cy="5740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G group, S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</a:rPr>
                      <m:t>G</m:t>
                    </m:r>
                    <m:r>
                      <m:rPr>
                        <m:nor/>
                      </m:rPr>
                      <a:rPr lang="en-US" altLang="en-US" sz="2800" b="1" i="1" dirty="0" smtClean="0">
                        <a:latin typeface="Comic Sans MS" panose="030F0902030302020204" pitchFamily="66" charset="0"/>
                      </a:rPr>
                      <m:t>, </m:t>
                    </m:r>
                  </m:oMath>
                </a14:m>
                <a:r>
                  <a:rPr lang="en-US" altLang="en-US" sz="28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Cay(G;S): Cayley graph, V=G, E={(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g,gs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: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dirty="0" err="1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s</a:t>
                </a:r>
                <a:r>
                  <a:rPr lang="en-US" altLang="en-US" sz="2800" dirty="0" err="1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S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}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Expanding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(Cay(G,S)) &lt;.9   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fundamental concept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{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} expanding, if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|S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|&lt;O(1),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s.t.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(Cay(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,S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)) &lt;.9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Simple groups are expanding families!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 [Margulis]…[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Lubotzky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-Philips-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Sarnak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]… 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 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Kassabov-Lubotzky-Nikolov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 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Helfgott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 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Bourgain-Gamburd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]…[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Breuillard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Guralnik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-Green-Tao]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------------------------------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Sarnak-Xue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Balog-Szemeredi;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Gowers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838200"/>
                <a:ext cx="8839200" cy="5740867"/>
              </a:xfrm>
              <a:prstGeom prst="rect">
                <a:avLst/>
              </a:prstGeom>
              <a:blipFill>
                <a:blip r:embed="rId2"/>
                <a:stretch>
                  <a:fillRect l="-1580" t="-1106" r="-431" b="-2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5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2" y="-304800"/>
            <a:ext cx="8040687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Which groups are expanding?</a:t>
            </a:r>
            <a:endParaRPr lang="en-US" altLang="en-US" sz="3200" b="1" dirty="0">
              <a:solidFill>
                <a:schemeClr val="tx1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838200"/>
                <a:ext cx="8839200" cy="576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Abelian groups are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not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expanding!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[Folklore]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G abelian, expanding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 |S|&gt; log |G|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sym typeface="Wingdings" pitchFamily="2" charset="2"/>
                  </a:rPr>
                  <a:t>[Alon-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  <a:sym typeface="Wingdings" pitchFamily="2" charset="2"/>
                  </a:rPr>
                  <a:t>Roichman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sym typeface="Wingdings" pitchFamily="2" charset="2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Tight! Random S works.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Lubotzky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-Weiss]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G solvable of derived length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expanding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 |S|&gt; log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  <a:sym typeface="Wingdings" pitchFamily="2" charset="2"/>
                  </a:rPr>
                  <a:t>(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Comic Sans MS" panose="030F0902030302020204" pitchFamily="66" charset="0"/>
                    <a:sym typeface="Wingdings" pitchFamily="2" charset="2"/>
                  </a:rPr>
                  <a:t>n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  <a:sym typeface="Wingdings" pitchFamily="2" charset="2"/>
                  </a:rPr>
                  <a:t>)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|G|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Meshulam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-W]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Tight!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as above,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|S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|&lt; log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  <a:sym typeface="Wingdings" pitchFamily="2" charset="2"/>
                  </a:rPr>
                  <a:t>(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Comic Sans MS" panose="030F0902030302020204" pitchFamily="66" charset="0"/>
                    <a:sym typeface="Wingdings" pitchFamily="2" charset="2"/>
                  </a:rPr>
                  <a:t>n’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  <a:sym typeface="Wingdings" pitchFamily="2" charset="2"/>
                  </a:rPr>
                  <a:t>)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|G|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Very non-simple expanding family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= (G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n-1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-250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d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Fix 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&gt;1000, T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: </a:t>
                </a: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ary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tree of height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Rozenman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-Shalev-W]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G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: even symmetries of T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Expanding with 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|S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sym typeface="Wingdings" pitchFamily="2" charset="2"/>
                  </a:rPr>
                  <a:t>|=O(1) 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Zigzag product 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Reingold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Vadhan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-W][Alon-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Lubotzky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-W]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838200"/>
                <a:ext cx="8839200" cy="5760488"/>
              </a:xfrm>
              <a:prstGeom prst="rect">
                <a:avLst/>
              </a:prstGeom>
              <a:blipFill>
                <a:blip r:embed="rId2"/>
                <a:stretch>
                  <a:fillRect l="-1580" t="-661" r="-1149" b="-19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0">
            <a:extLst>
              <a:ext uri="{FF2B5EF4-FFF2-40B4-BE49-F238E27FC236}">
                <a16:creationId xmlns:a16="http://schemas.microsoft.com/office/drawing/2014/main" id="{66422CC7-964A-BDF3-E57A-EB371788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b="4990"/>
          <a:stretch>
            <a:fillRect/>
          </a:stretch>
        </p:blipFill>
        <p:spPr bwMode="auto">
          <a:xfrm>
            <a:off x="138113" y="1265238"/>
            <a:ext cx="39084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A81A58-9190-A8DA-93C3-F0A5ECC35B78}"/>
              </a:ext>
            </a:extLst>
          </p:cNvPr>
          <p:cNvSpPr txBox="1"/>
          <p:nvPr/>
        </p:nvSpPr>
        <p:spPr>
          <a:xfrm>
            <a:off x="4306888" y="1258888"/>
            <a:ext cx="4572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Published by Princeton University Press</a:t>
            </a:r>
          </a:p>
          <a:p>
            <a:pPr algn="ctr"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Free on my website</a:t>
            </a:r>
          </a:p>
          <a:p>
            <a:pPr algn="ctr"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Comments welcome!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92864C4-DD6A-C445-214B-6BDF2B55EF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203200"/>
            <a:ext cx="8445500" cy="146208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Book ad</a:t>
            </a:r>
          </a:p>
        </p:txBody>
      </p:sp>
    </p:spTree>
    <p:extLst>
      <p:ext uri="{BB962C8B-B14F-4D97-AF65-F5344CB8AC3E}">
        <p14:creationId xmlns:p14="http://schemas.microsoft.com/office/powerpoint/2010/main" val="313786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9655"/>
            <a:ext cx="8445500" cy="24384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Elementary problems </a:t>
            </a: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latin typeface="Comic Sans MS" charset="0"/>
                <a:ea typeface="ＭＳ Ｐゴシック" charset="0"/>
                <a:cs typeface="ＭＳ Ｐゴシック" charset="0"/>
              </a:rPr>
              <a:t>encoding</a:t>
            </a: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computational hardness</a:t>
            </a: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40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20855"/>
            <a:ext cx="9144000" cy="191135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40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Avi Wigderson 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IAS, Princeton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188" y="3120526"/>
            <a:ext cx="6638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P = NP ?</a:t>
            </a:r>
          </a:p>
          <a:p>
            <a:r>
              <a:rPr lang="en-US" sz="3600" b="1" dirty="0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Is any natural problem hard?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" y="1854200"/>
            <a:ext cx="851139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Explicit object </a:t>
            </a:r>
            <a:r>
              <a:rPr lang="en-US" sz="32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(graph, number, set,…)</a:t>
            </a:r>
            <a:r>
              <a:rPr lang="en-US" sz="32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endParaRPr lang="en-US" sz="3200" b="1" baseline="-250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=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- Explainable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- Reasonable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- Efficiently constructible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r>
              <a:rPr lang="en-US" sz="3200" b="1" dirty="0">
                <a:latin typeface="Comic Sans MS"/>
                <a:cs typeface="Comic Sans MS"/>
              </a:rPr>
              <a:t> random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r>
              <a:rPr lang="en-US" sz="3200" b="1" dirty="0">
                <a:latin typeface="Comic Sans MS"/>
                <a:cs typeface="Comic Sans MS"/>
              </a:rPr>
              <a:t> generic</a:t>
            </a:r>
          </a:p>
        </p:txBody>
      </p:sp>
    </p:spTree>
    <p:extLst>
      <p:ext uri="{BB962C8B-B14F-4D97-AF65-F5344CB8AC3E}">
        <p14:creationId xmlns:p14="http://schemas.microsoft.com/office/powerpoint/2010/main" val="267382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5212"/>
            <a:ext cx="9104192" cy="14035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Linear transformations</a:t>
            </a:r>
          </a:p>
          <a:p>
            <a:pPr eaLnBrk="1" hangingPunct="1"/>
            <a:endParaRPr lang="en-US" sz="4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335479" y="1146568"/>
            <a:ext cx="6871342" cy="4018763"/>
            <a:chOff x="1116116" y="1819947"/>
            <a:chExt cx="6871342" cy="4018763"/>
          </a:xfrm>
        </p:grpSpPr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2402171" y="3155950"/>
              <a:ext cx="4400616" cy="2682760"/>
              <a:chOff x="3264111" y="1231833"/>
              <a:chExt cx="4402004" cy="2682172"/>
            </a:xfrm>
          </p:grpSpPr>
          <p:grpSp>
            <p:nvGrpSpPr>
              <p:cNvPr id="33" name="Group 27"/>
              <p:cNvGrpSpPr>
                <a:grpSpLocks/>
              </p:cNvGrpSpPr>
              <p:nvPr/>
            </p:nvGrpSpPr>
            <p:grpSpPr bwMode="auto">
              <a:xfrm>
                <a:off x="3264111" y="1612749"/>
                <a:ext cx="4402004" cy="2301256"/>
                <a:chOff x="3264111" y="1612749"/>
                <a:chExt cx="4402004" cy="2301256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2898411">
                  <a:off x="4965895" y="1613299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2898411">
                  <a:off x="5574892" y="2298155"/>
                  <a:ext cx="914200" cy="9146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2898411">
                  <a:off x="4292583" y="2222766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b="1" dirty="0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652900" y="2768196"/>
                  <a:ext cx="609792" cy="73643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3500596" y="2665032"/>
                  <a:ext cx="603566" cy="65911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/>
                <p:cNvSpPr/>
                <p:nvPr/>
              </p:nvSpPr>
              <p:spPr>
                <a:xfrm>
                  <a:off x="5825552" y="1904785"/>
                  <a:ext cx="485928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</a:rPr>
                    <a:t>+</a:t>
                  </a: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550389" y="1796859"/>
                  <a:ext cx="487515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</a:rPr>
                    <a:t>+</a:t>
                  </a: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168120" y="2469811"/>
                  <a:ext cx="48751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</a:rPr>
                    <a:t>+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9936" y="2507903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b="1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4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264111" y="3283629"/>
                  <a:ext cx="583246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 dirty="0">
                      <a:solidFill>
                        <a:srgbClr val="0000FF"/>
                      </a:solidFill>
                      <a:cs typeface="Comic Sans MS" charset="0"/>
                    </a:rPr>
                    <a:t>1</a:t>
                  </a:r>
                </a:p>
              </p:txBody>
            </p:sp>
            <p:sp>
              <p:nvSpPr>
                <p:cNvPr id="46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506862" y="3325202"/>
                  <a:ext cx="632554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 dirty="0">
                      <a:solidFill>
                        <a:srgbClr val="0000FF"/>
                      </a:solidFill>
                      <a:cs typeface="Comic Sans MS" charset="0"/>
                    </a:rPr>
                    <a:t>2</a:t>
                  </a:r>
                </a:p>
              </p:txBody>
            </p:sp>
            <p:sp>
              <p:nvSpPr>
                <p:cNvPr id="4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719152" y="3388702"/>
                  <a:ext cx="516726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>
                      <a:solidFill>
                        <a:srgbClr val="0000FF"/>
                      </a:solidFill>
                      <a:cs typeface="Comic Sans MS" charset="0"/>
                    </a:rPr>
                    <a:t>….</a:t>
                  </a:r>
                  <a:endParaRPr lang="en-US" sz="3600" baseline="-25000" dirty="0">
                    <a:solidFill>
                      <a:srgbClr val="0000FF"/>
                    </a:solidFill>
                    <a:cs typeface="Comic Sans MS" charset="0"/>
                  </a:endParaRPr>
                </a:p>
              </p:txBody>
            </p:sp>
            <p:sp>
              <p:nvSpPr>
                <p:cNvPr id="48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060320" y="3390900"/>
                  <a:ext cx="605795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 err="1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 dirty="0" err="1">
                      <a:solidFill>
                        <a:srgbClr val="0000FF"/>
                      </a:solidFill>
                      <a:cs typeface="Comic Sans MS" charset="0"/>
                    </a:rPr>
                    <a:t>n</a:t>
                  </a:r>
                  <a:endParaRPr lang="en-US" sz="3600" baseline="-25000" dirty="0">
                    <a:solidFill>
                      <a:srgbClr val="0000FF"/>
                    </a:solidFill>
                    <a:cs typeface="Comic Sans MS" charset="0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5206232" y="1231833"/>
                <a:ext cx="487516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+</a:t>
                </a:r>
              </a:p>
            </p:txBody>
          </p:sp>
        </p:grpSp>
        <p:sp>
          <p:nvSpPr>
            <p:cNvPr id="49" name="TextBox 53"/>
            <p:cNvSpPr txBox="1">
              <a:spLocks noChangeArrowheads="1"/>
            </p:cNvSpPr>
            <p:nvPr/>
          </p:nvSpPr>
          <p:spPr bwMode="auto">
            <a:xfrm>
              <a:off x="5827392" y="2693315"/>
              <a:ext cx="216006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rgbClr val="0000FF"/>
                  </a:solidFill>
                  <a:cs typeface="Comic Sans MS" charset="0"/>
                </a:rPr>
                <a:t>M</a:t>
              </a:r>
              <a:r>
                <a:rPr lang="en-US" sz="2800" b="1" dirty="0">
                  <a:solidFill>
                    <a:srgbClr val="000000"/>
                  </a:solidFill>
                  <a:cs typeface="Comic Sans MS" charset="0"/>
                </a:rPr>
                <a:t>: </a:t>
              </a:r>
              <a:r>
                <a:rPr lang="en-US" sz="2800" b="1" dirty="0" err="1">
                  <a:cs typeface="Comic Sans MS" charset="0"/>
                </a:rPr>
                <a:t>F</a:t>
              </a:r>
              <a:r>
                <a:rPr lang="en-US" sz="3600" b="1" baseline="30000" dirty="0" err="1">
                  <a:solidFill>
                    <a:srgbClr val="0000FF"/>
                  </a:solidFill>
                  <a:cs typeface="Comic Sans MS" charset="0"/>
                </a:rPr>
                <a:t>n</a:t>
              </a:r>
              <a:r>
                <a:rPr lang="en-US" sz="3600" b="1" baseline="30000" dirty="0">
                  <a:solidFill>
                    <a:srgbClr val="0000FF"/>
                  </a:solidFill>
                  <a:cs typeface="Comic Sans MS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cs typeface="Comic Sans MS" charset="0"/>
                  <a:sym typeface="Wingdings"/>
                </a:rPr>
                <a:t></a:t>
              </a:r>
              <a:r>
                <a:rPr lang="en-US" sz="2800" b="1" baseline="30000" dirty="0">
                  <a:solidFill>
                    <a:srgbClr val="0000FF"/>
                  </a:solidFill>
                  <a:cs typeface="Comic Sans MS" charset="0"/>
                </a:rPr>
                <a:t> </a:t>
              </a:r>
              <a:r>
                <a:rPr lang="en-US" sz="2800" b="1" dirty="0" err="1">
                  <a:cs typeface="Comic Sans MS" charset="0"/>
                </a:rPr>
                <a:t>F</a:t>
              </a:r>
              <a:r>
                <a:rPr lang="en-US" sz="3600" b="1" baseline="30000" dirty="0" err="1">
                  <a:solidFill>
                    <a:srgbClr val="0000FF"/>
                  </a:solidFill>
                  <a:cs typeface="Comic Sans MS" charset="0"/>
                </a:rPr>
                <a:t>n</a:t>
              </a:r>
              <a:endParaRPr lang="en-US" sz="3600" b="1" baseline="30000" dirty="0">
                <a:solidFill>
                  <a:srgbClr val="0000FF"/>
                </a:solidFill>
                <a:cs typeface="Comic Sans MS" charset="0"/>
              </a:endParaRPr>
            </a:p>
            <a:p>
              <a:endParaRPr lang="en-US" sz="3600" b="1" baseline="30000" dirty="0">
                <a:solidFill>
                  <a:srgbClr val="0000FF"/>
                </a:solidFill>
                <a:cs typeface="Comic Sans MS" charset="0"/>
              </a:endParaRPr>
            </a:p>
            <a:p>
              <a:r>
                <a:rPr lang="en-US" sz="2800" b="1" dirty="0">
                  <a:solidFill>
                    <a:srgbClr val="0000FF"/>
                  </a:solidFill>
                  <a:cs typeface="Comic Sans MS" charset="0"/>
                </a:rPr>
                <a:t> y </a:t>
              </a:r>
              <a:r>
                <a:rPr lang="en-US" sz="2800" b="1" dirty="0">
                  <a:cs typeface="Comic Sans MS" charset="0"/>
                </a:rPr>
                <a:t>=</a:t>
              </a:r>
              <a:r>
                <a:rPr lang="en-US" sz="2800" b="1" dirty="0">
                  <a:solidFill>
                    <a:srgbClr val="0000FF"/>
                  </a:solidFill>
                  <a:cs typeface="Comic Sans MS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Comic Sans MS" charset="0"/>
                </a:rPr>
                <a:t>Mx</a:t>
              </a:r>
              <a:endParaRPr lang="en-US" sz="2800" b="1" dirty="0">
                <a:solidFill>
                  <a:srgbClr val="000000"/>
                </a:solidFill>
                <a:cs typeface="Comic Sans MS" charset="0"/>
              </a:endParaRPr>
            </a:p>
          </p:txBody>
        </p:sp>
        <p:grpSp>
          <p:nvGrpSpPr>
            <p:cNvPr id="51" name="Group 27"/>
            <p:cNvGrpSpPr>
              <a:grpSpLocks/>
            </p:cNvGrpSpPr>
            <p:nvPr/>
          </p:nvGrpSpPr>
          <p:grpSpPr bwMode="auto">
            <a:xfrm rot="10800000">
              <a:off x="1444379" y="2514049"/>
              <a:ext cx="3760912" cy="1892300"/>
              <a:chOff x="3500598" y="1612749"/>
              <a:chExt cx="3762094" cy="1891886"/>
            </a:xfrm>
          </p:grpSpPr>
          <p:sp>
            <p:nvSpPr>
              <p:cNvPr id="53" name="Rectangle 52"/>
              <p:cNvSpPr/>
              <p:nvPr/>
            </p:nvSpPr>
            <p:spPr>
              <a:xfrm rot="2898411">
                <a:off x="4965895" y="1613299"/>
                <a:ext cx="914200" cy="91309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2898411">
                <a:off x="5574892" y="2298155"/>
                <a:ext cx="914200" cy="9146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2898411">
                <a:off x="4292583" y="2222766"/>
                <a:ext cx="914200" cy="91309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b="1" dirty="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652900" y="2768196"/>
                <a:ext cx="609792" cy="736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V="1">
                <a:off x="3500598" y="2665032"/>
                <a:ext cx="603564" cy="6591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5825552" y="1904785"/>
                <a:ext cx="485928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+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68120" y="2469811"/>
                <a:ext cx="487516" cy="52058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+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61198" y="2404739"/>
                <a:ext cx="485928" cy="52058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+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409936" y="2507903"/>
                <a:ext cx="485928" cy="52058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sp>
          <p:nvSpPr>
            <p:cNvPr id="67" name="Oval 66"/>
            <p:cNvSpPr/>
            <p:nvPr/>
          </p:nvSpPr>
          <p:spPr bwMode="auto">
            <a:xfrm rot="10800000">
              <a:off x="3668469" y="3701499"/>
              <a:ext cx="487362" cy="520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70" name="Oval 69"/>
            <p:cNvSpPr/>
            <p:nvPr/>
          </p:nvSpPr>
          <p:spPr bwMode="auto">
            <a:xfrm rot="10800000">
              <a:off x="3016625" y="4348163"/>
              <a:ext cx="485775" cy="48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71" name="Oval 70"/>
            <p:cNvSpPr/>
            <p:nvPr/>
          </p:nvSpPr>
          <p:spPr bwMode="auto">
            <a:xfrm rot="10800000">
              <a:off x="2449267" y="2434224"/>
              <a:ext cx="485775" cy="520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 rot="10800000">
              <a:off x="3695736" y="2498330"/>
              <a:ext cx="487363" cy="520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73" name="TextBox 22"/>
            <p:cNvSpPr txBox="1">
              <a:spLocks noChangeArrowheads="1"/>
            </p:cNvSpPr>
            <p:nvPr/>
          </p:nvSpPr>
          <p:spPr bwMode="auto">
            <a:xfrm>
              <a:off x="1116116" y="1819947"/>
              <a:ext cx="5513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FF"/>
                  </a:solidFill>
                  <a:cs typeface="Comic Sans MS" charset="0"/>
                </a:rPr>
                <a:t>Y</a:t>
              </a:r>
              <a:r>
                <a:rPr lang="en-US" sz="3600" baseline="-25000" dirty="0">
                  <a:solidFill>
                    <a:srgbClr val="0000FF"/>
                  </a:solidFill>
                  <a:cs typeface="Comic Sans MS" charset="0"/>
                </a:rPr>
                <a:t>1</a:t>
              </a:r>
            </a:p>
          </p:txBody>
        </p:sp>
        <p:sp>
          <p:nvSpPr>
            <p:cNvPr id="74" name="TextBox 23"/>
            <p:cNvSpPr txBox="1">
              <a:spLocks noChangeArrowheads="1"/>
            </p:cNvSpPr>
            <p:nvPr/>
          </p:nvSpPr>
          <p:spPr bwMode="auto">
            <a:xfrm>
              <a:off x="2358475" y="1861529"/>
              <a:ext cx="6006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FF"/>
                  </a:solidFill>
                  <a:cs typeface="Comic Sans MS" charset="0"/>
                </a:rPr>
                <a:t>Y</a:t>
              </a:r>
              <a:r>
                <a:rPr lang="en-US" sz="3600" baseline="-25000" dirty="0">
                  <a:solidFill>
                    <a:srgbClr val="0000FF"/>
                  </a:solidFill>
                  <a:cs typeface="Comic Sans MS" charset="0"/>
                </a:rPr>
                <a:t>2</a:t>
              </a:r>
            </a:p>
          </p:txBody>
        </p:sp>
        <p:sp>
          <p:nvSpPr>
            <p:cNvPr id="75" name="TextBox 24"/>
            <p:cNvSpPr txBox="1">
              <a:spLocks noChangeArrowheads="1"/>
            </p:cNvSpPr>
            <p:nvPr/>
          </p:nvSpPr>
          <p:spPr bwMode="auto">
            <a:xfrm>
              <a:off x="3570383" y="1925043"/>
              <a:ext cx="516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FF"/>
                  </a:solidFill>
                  <a:cs typeface="Comic Sans MS" charset="0"/>
                </a:rPr>
                <a:t>….</a:t>
              </a:r>
              <a:endParaRPr lang="en-US" sz="3600" baseline="-25000" dirty="0">
                <a:solidFill>
                  <a:srgbClr val="0000FF"/>
                </a:solidFill>
                <a:cs typeface="Comic Sans MS" charset="0"/>
              </a:endParaRPr>
            </a:p>
          </p:txBody>
        </p:sp>
        <p:sp>
          <p:nvSpPr>
            <p:cNvPr id="76" name="TextBox 25"/>
            <p:cNvSpPr txBox="1">
              <a:spLocks noChangeArrowheads="1"/>
            </p:cNvSpPr>
            <p:nvPr/>
          </p:nvSpPr>
          <p:spPr bwMode="auto">
            <a:xfrm>
              <a:off x="4911128" y="1927241"/>
              <a:ext cx="5738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 err="1">
                  <a:solidFill>
                    <a:srgbClr val="0000FF"/>
                  </a:solidFill>
                  <a:cs typeface="Comic Sans MS" charset="0"/>
                </a:rPr>
                <a:t>Y</a:t>
              </a:r>
              <a:r>
                <a:rPr lang="en-US" sz="3600" baseline="-25000" dirty="0" err="1">
                  <a:solidFill>
                    <a:srgbClr val="0000FF"/>
                  </a:solidFill>
                  <a:cs typeface="Comic Sans MS" charset="0"/>
                </a:rPr>
                <a:t>n</a:t>
              </a:r>
              <a:endParaRPr lang="en-US" sz="3600" baseline="-25000" dirty="0">
                <a:solidFill>
                  <a:srgbClr val="0000FF"/>
                </a:solidFill>
                <a:cs typeface="Comic Sans MS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14299" y="5368635"/>
            <a:ext cx="7300914" cy="10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>
                <a:latin typeface="Comic Sans MS"/>
                <a:cs typeface="Comic Sans MS"/>
              </a:rPr>
              <a:t>  </a:t>
            </a:r>
            <a:r>
              <a:rPr lang="en-US" sz="2400" b="1" dirty="0">
                <a:latin typeface="Comic Sans MS"/>
                <a:cs typeface="Comic Sans MS"/>
              </a:rPr>
              <a:t>For most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,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dirty="0"/>
              <a:t>≈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 Challenge</a:t>
            </a:r>
            <a:r>
              <a:rPr lang="en-US" sz="2400" b="1" dirty="0">
                <a:latin typeface="Comic Sans MS"/>
                <a:cs typeface="Comic Sans MS"/>
              </a:rPr>
              <a:t>: Find explicit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 </a:t>
            </a:r>
            <a:r>
              <a:rPr lang="en-US" sz="2400" b="1" dirty="0">
                <a:latin typeface="Comic Sans MS"/>
                <a:cs typeface="Comic Sans MS"/>
              </a:rPr>
              <a:t>with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≠ O(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519507" y="3186056"/>
            <a:ext cx="1305976" cy="534765"/>
            <a:chOff x="3519507" y="3186056"/>
            <a:chExt cx="1305976" cy="534765"/>
          </a:xfrm>
        </p:grpSpPr>
        <p:sp>
          <p:nvSpPr>
            <p:cNvPr id="80" name="TextBox 22"/>
            <p:cNvSpPr txBox="1">
              <a:spLocks noChangeArrowheads="1"/>
            </p:cNvSpPr>
            <p:nvPr/>
          </p:nvSpPr>
          <p:spPr bwMode="auto">
            <a:xfrm>
              <a:off x="3519507" y="3186056"/>
              <a:ext cx="3691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rgbClr val="660066"/>
                  </a:solidFill>
                  <a:cs typeface="Comic Sans MS" charset="0"/>
                </a:rPr>
                <a:t>c</a:t>
              </a:r>
              <a:endParaRPr lang="en-US" sz="3600" b="1" baseline="-25000" dirty="0">
                <a:solidFill>
                  <a:srgbClr val="660066"/>
                </a:solidFill>
                <a:cs typeface="Comic Sans MS" charset="0"/>
              </a:endParaRPr>
            </a:p>
          </p:txBody>
        </p:sp>
        <p:sp>
          <p:nvSpPr>
            <p:cNvPr id="81" name="TextBox 22"/>
            <p:cNvSpPr txBox="1">
              <a:spLocks noChangeArrowheads="1"/>
            </p:cNvSpPr>
            <p:nvPr/>
          </p:nvSpPr>
          <p:spPr bwMode="auto">
            <a:xfrm>
              <a:off x="4375194" y="3197601"/>
              <a:ext cx="4502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rgbClr val="660066"/>
                  </a:solidFill>
                  <a:cs typeface="Comic Sans MS" charset="0"/>
                </a:rPr>
                <a:t>c’</a:t>
              </a:r>
              <a:endParaRPr lang="en-US" sz="3600" b="1" baseline="-25000" dirty="0">
                <a:solidFill>
                  <a:srgbClr val="660066"/>
                </a:solidFill>
                <a:cs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7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922"/>
            <a:ext cx="9144000" cy="11174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Gauss complexity</a:t>
            </a:r>
            <a:endParaRPr lang="en-US" sz="4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545" y="1778281"/>
            <a:ext cx="8485916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 </a:t>
            </a:r>
            <a:r>
              <a:rPr lang="en-US" sz="2400" b="1" dirty="0">
                <a:latin typeface="Comic Sans MS"/>
                <a:cs typeface="Comic Sans MS"/>
              </a:rPr>
              <a:t>any field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 an 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err="1">
                <a:latin typeface="Comic Sans MS"/>
                <a:cs typeface="Comic Sans MS"/>
              </a:rPr>
              <a:t>×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 non-singular matrix over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gc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= the smallest number of Gauss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 elimination steps to make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 diagonal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 = min {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dirty="0">
                <a:latin typeface="Comic Sans MS"/>
                <a:cs typeface="Comic Sans MS"/>
              </a:rPr>
              <a:t> : M = E</a:t>
            </a:r>
            <a:r>
              <a:rPr lang="en-US" sz="2400" b="1" baseline="-25000" dirty="0">
                <a:latin typeface="Comic Sans MS"/>
                <a:cs typeface="Comic Sans MS"/>
              </a:rPr>
              <a:t>1</a:t>
            </a:r>
            <a:r>
              <a:rPr lang="en-US" sz="2400" b="1" dirty="0">
                <a:latin typeface="Comic Sans MS"/>
                <a:cs typeface="Comic Sans MS"/>
              </a:rPr>
              <a:t>E</a:t>
            </a:r>
            <a:r>
              <a:rPr lang="en-US" sz="2400" b="1" baseline="-25000" dirty="0"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… </a:t>
            </a:r>
            <a:r>
              <a:rPr lang="en-US" sz="2400" b="1" dirty="0" err="1">
                <a:latin typeface="Comic Sans MS"/>
                <a:cs typeface="Comic Sans MS"/>
              </a:rPr>
              <a:t>E</a:t>
            </a:r>
            <a:r>
              <a:rPr lang="en-US" sz="28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,   </a:t>
            </a:r>
            <a:r>
              <a:rPr lang="en-US" sz="2400" b="1" dirty="0" err="1">
                <a:latin typeface="Comic Sans MS"/>
                <a:cs typeface="Comic Sans MS"/>
              </a:rPr>
              <a:t>E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>
                <a:latin typeface="Comic Sans MS"/>
                <a:cs typeface="Comic Sans MS"/>
              </a:rPr>
              <a:t> elementary}</a:t>
            </a:r>
            <a:endParaRPr lang="en-US" sz="2400" b="1" baseline="-25000" dirty="0"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000000"/>
              </a:solidFill>
              <a:cs typeface="Comic Sans MS" charset="0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For most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gc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dirty="0"/>
              <a:t>≈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Find explicit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 </a:t>
            </a:r>
            <a:r>
              <a:rPr lang="en-US" sz="2400" b="1" dirty="0">
                <a:latin typeface="Comic Sans MS"/>
                <a:cs typeface="Comic Sans MS"/>
              </a:rPr>
              <a:t>with </a:t>
            </a: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gc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≠ O(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50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922"/>
            <a:ext cx="9144000" cy="11174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Matrix rigidity </a:t>
            </a:r>
            <a:r>
              <a:rPr lang="en-US" sz="36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[Valiant]</a:t>
            </a:r>
            <a:endParaRPr lang="en-US" sz="48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545" y="1393841"/>
            <a:ext cx="8485916" cy="523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 </a:t>
            </a:r>
            <a:r>
              <a:rPr lang="en-US" sz="2400" b="1" dirty="0">
                <a:latin typeface="Comic Sans MS"/>
                <a:cs typeface="Comic Sans MS"/>
              </a:rPr>
              <a:t>any field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 an 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err="1">
                <a:latin typeface="Comic Sans MS"/>
                <a:cs typeface="Comic Sans MS"/>
              </a:rPr>
              <a:t>×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 matrix over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 “</a:t>
            </a: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rigid</a:t>
            </a:r>
            <a:r>
              <a:rPr lang="en-US" sz="2400" b="1" dirty="0">
                <a:latin typeface="Comic Sans MS"/>
                <a:cs typeface="Comic Sans MS"/>
              </a:rPr>
              <a:t>” if a all matrices in Hamming ball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           around it has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high rank</a:t>
            </a: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rig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= the smallest number of </a:t>
            </a:r>
            <a:r>
              <a:rPr lang="en-US" sz="2400" b="1" dirty="0" err="1">
                <a:latin typeface="Comic Sans MS"/>
                <a:cs typeface="Comic Sans MS"/>
              </a:rPr>
              <a:t>nonzeros</a:t>
            </a:r>
            <a:r>
              <a:rPr lang="en-US" sz="2400" b="1" dirty="0">
                <a:latin typeface="Comic Sans MS"/>
                <a:cs typeface="Comic Sans MS"/>
              </a:rPr>
              <a:t> in a matrix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          such that rank(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dirty="0">
                <a:latin typeface="Comic Sans MS"/>
                <a:cs typeface="Comic Sans MS"/>
              </a:rPr>
              <a:t>) &lt;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n/10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000000"/>
              </a:solidFill>
              <a:cs typeface="Comic Sans MS" charset="0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For most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,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rig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dirty="0"/>
              <a:t>≈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Find explicit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 </a:t>
            </a:r>
            <a:r>
              <a:rPr lang="en-US" sz="2400" b="1" dirty="0">
                <a:latin typeface="Comic Sans MS"/>
                <a:cs typeface="Comic Sans MS"/>
              </a:rPr>
              <a:t>with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rig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>
                <a:latin typeface="Comic Sans MS"/>
                <a:cs typeface="Comic Sans MS"/>
              </a:rPr>
              <a:t>) ≠ O(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85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3022"/>
            <a:ext cx="9144000" cy="11174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Formula size</a:t>
            </a:r>
          </a:p>
          <a:p>
            <a:pPr eaLnBrk="1" hangingPunct="1"/>
            <a:endParaRPr lang="en-US" sz="4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45123" y="1316301"/>
            <a:ext cx="5188040" cy="3137645"/>
            <a:chOff x="120370" y="788596"/>
            <a:chExt cx="5188395" cy="313695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644475" y="1600052"/>
              <a:ext cx="374676" cy="347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7" idx="0"/>
            </p:cNvCxnSpPr>
            <p:nvPr/>
          </p:nvCxnSpPr>
          <p:spPr>
            <a:xfrm flipH="1">
              <a:off x="2619512" y="2296813"/>
              <a:ext cx="213362" cy="3803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09819" y="2285702"/>
              <a:ext cx="381026" cy="507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23972" y="1600052"/>
              <a:ext cx="381026" cy="507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61919" y="2209519"/>
              <a:ext cx="381026" cy="507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6072" y="2818985"/>
              <a:ext cx="381026" cy="507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24" idx="7"/>
            </p:cNvCxnSpPr>
            <p:nvPr/>
          </p:nvCxnSpPr>
          <p:spPr>
            <a:xfrm flipH="1">
              <a:off x="1006256" y="2133335"/>
              <a:ext cx="374676" cy="347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120370" y="1231833"/>
              <a:ext cx="4307767" cy="2693714"/>
              <a:chOff x="3391150" y="1231833"/>
              <a:chExt cx="4307767" cy="2693714"/>
            </a:xfrm>
          </p:grpSpPr>
          <p:grpSp>
            <p:nvGrpSpPr>
              <p:cNvPr id="18" name="Group 41"/>
              <p:cNvGrpSpPr>
                <a:grpSpLocks/>
              </p:cNvGrpSpPr>
              <p:nvPr/>
            </p:nvGrpSpPr>
            <p:grpSpPr bwMode="auto">
              <a:xfrm>
                <a:off x="3391150" y="1796859"/>
                <a:ext cx="4307767" cy="2128688"/>
                <a:chOff x="3391150" y="1796859"/>
                <a:chExt cx="4307767" cy="2128688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652099" y="2768196"/>
                  <a:ext cx="609642" cy="73643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endCxn id="26" idx="0"/>
                </p:cNvCxnSpPr>
                <p:nvPr/>
              </p:nvCxnSpPr>
              <p:spPr>
                <a:xfrm flipH="1">
                  <a:off x="3693973" y="2742802"/>
                  <a:ext cx="346511" cy="50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5913862" y="1904785"/>
                  <a:ext cx="487396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  <a:latin typeface="ＭＳ ゴシック"/>
                      <a:ea typeface="ＭＳ ゴシック"/>
                      <a:cs typeface="ＭＳ ゴシック"/>
                    </a:rPr>
                    <a:t>∨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550105" y="1796859"/>
                  <a:ext cx="487397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  <a:latin typeface="ＭＳ ゴシック"/>
                      <a:ea typeface="ＭＳ ゴシック"/>
                      <a:cs typeface="ＭＳ ゴシック"/>
                    </a:rPr>
                    <a:t>∨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861082" y="2404739"/>
                  <a:ext cx="48580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  <a:latin typeface="ＭＳ ゴシック"/>
                      <a:ea typeface="ＭＳ ゴシック"/>
                      <a:cs typeface="ＭＳ ゴシック"/>
                    </a:rPr>
                    <a:t>∧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523503" y="2603132"/>
                  <a:ext cx="48739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  <a:latin typeface="ＭＳ ゴシック"/>
                      <a:ea typeface="ＭＳ ゴシック"/>
                      <a:cs typeface="ＭＳ ゴシック"/>
                    </a:rPr>
                    <a:t>∧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3391150" y="3249002"/>
                  <a:ext cx="605645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 err="1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 dirty="0" err="1">
                      <a:solidFill>
                        <a:srgbClr val="0000FF"/>
                      </a:solidFill>
                      <a:cs typeface="Comic Sans MS" charset="0"/>
                    </a:rPr>
                    <a:t>n</a:t>
                  </a:r>
                  <a:endParaRPr lang="en-US" sz="3600" baseline="-25000" dirty="0">
                    <a:solidFill>
                      <a:srgbClr val="0000FF"/>
                    </a:solidFill>
                    <a:cs typeface="Comic Sans MS" charset="0"/>
                  </a:endParaRPr>
                </a:p>
              </p:txBody>
            </p:sp>
            <p:sp>
              <p:nvSpPr>
                <p:cNvPr id="27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292596" y="3286780"/>
                  <a:ext cx="718239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>
                      <a:solidFill>
                        <a:srgbClr val="0000FF"/>
                      </a:solidFill>
                      <a:cs typeface="Comic Sans MS" charset="0"/>
                    </a:rPr>
                    <a:t>-</a:t>
                  </a:r>
                  <a:r>
                    <a:rPr lang="en-US" sz="2800" dirty="0" err="1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 dirty="0" err="1">
                      <a:solidFill>
                        <a:srgbClr val="0000FF"/>
                      </a:solidFill>
                      <a:cs typeface="Comic Sans MS" charset="0"/>
                    </a:rPr>
                    <a:t>j</a:t>
                  </a:r>
                  <a:endParaRPr lang="en-US" sz="3600" baseline="-25000" dirty="0">
                    <a:solidFill>
                      <a:srgbClr val="0000FF"/>
                    </a:solidFill>
                    <a:cs typeface="Comic Sans MS" charset="0"/>
                  </a:endParaRPr>
                </a:p>
              </p:txBody>
            </p:sp>
            <p:sp>
              <p:nvSpPr>
                <p:cNvPr id="28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5870036" y="3388702"/>
                  <a:ext cx="568674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 err="1">
                      <a:solidFill>
                        <a:srgbClr val="0000FF"/>
                      </a:solidFill>
                      <a:cs typeface="Comic Sans MS" charset="0"/>
                    </a:rPr>
                    <a:t>X</a:t>
                  </a:r>
                  <a:r>
                    <a:rPr lang="en-US" sz="3600" baseline="-25000" dirty="0" err="1">
                      <a:solidFill>
                        <a:srgbClr val="0000FF"/>
                      </a:solidFill>
                      <a:cs typeface="Comic Sans MS" charset="0"/>
                    </a:rPr>
                    <a:t>j</a:t>
                  </a:r>
                  <a:endParaRPr lang="en-US" sz="3600" baseline="-25000" dirty="0">
                    <a:solidFill>
                      <a:srgbClr val="0000FF"/>
                    </a:solidFill>
                    <a:cs typeface="Comic Sans MS" charset="0"/>
                  </a:endParaRPr>
                </a:p>
              </p:txBody>
            </p:sp>
            <p:sp>
              <p:nvSpPr>
                <p:cNvPr id="29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6958701" y="3402442"/>
                  <a:ext cx="740216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800" dirty="0">
                      <a:solidFill>
                        <a:srgbClr val="0000FF"/>
                      </a:solidFill>
                      <a:cs typeface="Comic Sans MS" charset="0"/>
                    </a:rPr>
                    <a:t>-X</a:t>
                  </a:r>
                  <a:r>
                    <a:rPr lang="en-US" sz="2800" baseline="-25000" dirty="0">
                      <a:solidFill>
                        <a:srgbClr val="0000FF"/>
                      </a:solidFill>
                      <a:cs typeface="Comic Sans MS" charset="0"/>
                    </a:rPr>
                    <a:t>5</a:t>
                  </a: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5258178" y="1231833"/>
                <a:ext cx="485808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ＭＳ ゴシック"/>
                    <a:ea typeface="ＭＳ ゴシック"/>
                    <a:cs typeface="ＭＳ ゴシック"/>
                  </a:rPr>
                  <a:t>∧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53"/>
            <p:cNvSpPr txBox="1">
              <a:spLocks noChangeArrowheads="1"/>
            </p:cNvSpPr>
            <p:nvPr/>
          </p:nvSpPr>
          <p:spPr bwMode="auto">
            <a:xfrm>
              <a:off x="2372452" y="788596"/>
              <a:ext cx="2936313" cy="52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rgbClr val="0000FF"/>
                  </a:solidFill>
                  <a:cs typeface="Comic Sans MS" charset="0"/>
                </a:rPr>
                <a:t>f</a:t>
              </a:r>
              <a:r>
                <a:rPr lang="en-US" sz="2800" b="1" dirty="0">
                  <a:solidFill>
                    <a:srgbClr val="000000"/>
                  </a:solidFill>
                  <a:cs typeface="Comic Sans MS" charset="0"/>
                </a:rPr>
                <a:t>:</a:t>
              </a:r>
              <a:r>
                <a:rPr lang="en-US" sz="2800" b="1" dirty="0">
                  <a:solidFill>
                    <a:srgbClr val="0000FF"/>
                  </a:solidFill>
                  <a:cs typeface="Comic Sans MS" charset="0"/>
                </a:rPr>
                <a:t> </a:t>
              </a:r>
              <a:r>
                <a:rPr lang="en-US" sz="2400" b="1" dirty="0">
                  <a:cs typeface="Comic Sans MS" charset="0"/>
                </a:rPr>
                <a:t>{0,1}</a:t>
              </a:r>
              <a:r>
                <a:rPr lang="en-US" b="1" baseline="30000" dirty="0">
                  <a:solidFill>
                    <a:srgbClr val="0000FF"/>
                  </a:solidFill>
                  <a:cs typeface="Comic Sans MS" charset="0"/>
                </a:rPr>
                <a:t>n</a:t>
              </a:r>
              <a:r>
                <a:rPr lang="en-US" sz="2800" b="1" dirty="0">
                  <a:solidFill>
                    <a:srgbClr val="0000FF"/>
                  </a:solidFill>
                  <a:cs typeface="Comic Sans MS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cs typeface="Comic Sans MS" charset="0"/>
                  <a:sym typeface="Wingdings"/>
                </a:rPr>
                <a:t></a:t>
              </a:r>
              <a:r>
                <a:rPr lang="en-US" sz="2800" b="1" dirty="0">
                  <a:solidFill>
                    <a:srgbClr val="0000FF"/>
                  </a:solidFill>
                  <a:cs typeface="Comic Sans MS" charset="0"/>
                  <a:sym typeface="Wingdings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cs typeface="Comic Sans MS" charset="0"/>
                  <a:sym typeface="Wingdings"/>
                </a:rPr>
                <a:t>{0,1}</a:t>
              </a:r>
              <a:endParaRPr lang="en-US" sz="2400" b="1" dirty="0">
                <a:solidFill>
                  <a:srgbClr val="000000"/>
                </a:solidFill>
                <a:cs typeface="Comic Sans MS" charset="0"/>
              </a:endParaRPr>
            </a:p>
          </p:txBody>
        </p:sp>
        <p:sp>
          <p:nvSpPr>
            <p:cNvPr id="15" name="TextBox 54"/>
            <p:cNvSpPr txBox="1">
              <a:spLocks noChangeArrowheads="1"/>
            </p:cNvSpPr>
            <p:nvPr/>
          </p:nvSpPr>
          <p:spPr bwMode="auto">
            <a:xfrm>
              <a:off x="1709629" y="2648513"/>
              <a:ext cx="552309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FF"/>
                  </a:solidFill>
                  <a:cs typeface="Comic Sans MS" charset="0"/>
                </a:rPr>
                <a:t>X</a:t>
              </a:r>
              <a:r>
                <a:rPr lang="en-US" sz="2800" baseline="-25000" dirty="0">
                  <a:solidFill>
                    <a:srgbClr val="0000FF"/>
                  </a:solidFill>
                  <a:cs typeface="Comic Sans MS" charset="0"/>
                </a:rPr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930438" y="2999920"/>
              <a:ext cx="384201" cy="5047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56"/>
            <p:cNvSpPr txBox="1">
              <a:spLocks noChangeArrowheads="1"/>
            </p:cNvSpPr>
            <p:nvPr/>
          </p:nvSpPr>
          <p:spPr bwMode="auto">
            <a:xfrm>
              <a:off x="2324186" y="2677180"/>
              <a:ext cx="590650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FF"/>
                  </a:solidFill>
                  <a:cs typeface="Comic Sans MS" charset="0"/>
                </a:rPr>
                <a:t>X</a:t>
              </a:r>
              <a:r>
                <a:rPr lang="en-US" sz="2800" baseline="-25000" dirty="0">
                  <a:solidFill>
                    <a:srgbClr val="0000FF"/>
                  </a:solidFill>
                  <a:cs typeface="Comic Sans MS" charset="0"/>
                </a:rPr>
                <a:t>5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829" y="4682107"/>
            <a:ext cx="8238625" cy="210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Fact</a:t>
            </a:r>
            <a:r>
              <a:rPr lang="en-US" sz="2400" b="1" dirty="0">
                <a:latin typeface="Comic Sans MS"/>
                <a:cs typeface="Comic Sans MS"/>
              </a:rPr>
              <a:t>:                For most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,     </a:t>
            </a:r>
            <a:r>
              <a:rPr lang="en-US" sz="2400" b="1" dirty="0" err="1">
                <a:solidFill>
                  <a:schemeClr val="accent2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) ≥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exp(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US" sz="2400" b="1" dirty="0">
                <a:latin typeface="Comic Sans MS"/>
                <a:cs typeface="Comic Sans MS"/>
              </a:rPr>
              <a:t>                  Explicit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,     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) ≥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       Find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 </a:t>
            </a:r>
            <a:r>
              <a:rPr lang="en-US" sz="2400" b="1" dirty="0">
                <a:latin typeface="Comic Sans MS"/>
                <a:cs typeface="Comic Sans MS"/>
              </a:rPr>
              <a:t>with     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) ≠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poly(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                                 </a:t>
            </a:r>
            <a:r>
              <a:rPr lang="en-US" sz="2400" b="1" dirty="0">
                <a:solidFill>
                  <a:srgbClr val="7030A0"/>
                </a:solidFill>
                <a:latin typeface="Comic Sans MS"/>
                <a:cs typeface="Comic Sans MS"/>
              </a:rPr>
              <a:t>Two directions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6479" y="5215620"/>
            <a:ext cx="1514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[Andreev,</a:t>
            </a:r>
          </a:p>
          <a:p>
            <a:r>
              <a:rPr lang="en-US" b="1" dirty="0" err="1">
                <a:solidFill>
                  <a:srgbClr val="008000"/>
                </a:solidFill>
                <a:latin typeface="Comic Sans MS"/>
                <a:cs typeface="Comic Sans MS"/>
              </a:rPr>
              <a:t>Hastad,Tal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22"/>
            <a:ext cx="9144000" cy="11174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Composition</a:t>
            </a:r>
            <a:r>
              <a:rPr lang="en-US" sz="3600" b="1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30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30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Karchmer</a:t>
            </a:r>
            <a:r>
              <a:rPr lang="en-US" sz="30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0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Raz</a:t>
            </a:r>
            <a:r>
              <a:rPr lang="en-US" sz="30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-W]</a:t>
            </a:r>
          </a:p>
          <a:p>
            <a:pPr eaLnBrk="1" hangingPunct="1"/>
            <a:endParaRPr lang="en-US" sz="30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545" y="1778281"/>
            <a:ext cx="8485916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    f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</a:rPr>
              <a:t>    </a:t>
            </a:r>
            <a:r>
              <a:rPr lang="en-US" sz="2400" b="1" dirty="0">
                <a:cs typeface="Comic Sans MS" charset="0"/>
              </a:rPr>
              <a:t>{0,1}</a:t>
            </a:r>
            <a:r>
              <a:rPr lang="en-US" sz="28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  <a:sym typeface="Wingdings"/>
              </a:rPr>
              <a:t>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  <a:sym typeface="Wingdings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  <a:sym typeface="Wingdings"/>
              </a:rPr>
              <a:t>{0,1}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    g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</a:rPr>
              <a:t>    </a:t>
            </a:r>
            <a:r>
              <a:rPr lang="en-US" sz="2400" b="1" dirty="0">
                <a:cs typeface="Comic Sans MS" charset="0"/>
              </a:rPr>
              <a:t>{0,1}</a:t>
            </a:r>
            <a:r>
              <a:rPr lang="en-US" sz="28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  <a:sym typeface="Wingdings"/>
              </a:rPr>
              <a:t>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  <a:sym typeface="Wingdings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  <a:sym typeface="Wingdings"/>
              </a:rPr>
              <a:t>{0,1}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3200" b="1" baseline="-25000" dirty="0" err="1">
                <a:latin typeface="Comic Sans MS"/>
                <a:cs typeface="Comic Sans MS"/>
              </a:rPr>
              <a:t>°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</a:rPr>
              <a:t>  </a:t>
            </a:r>
            <a:r>
              <a:rPr lang="en-US" sz="2400" b="1" dirty="0">
                <a:cs typeface="Comic Sans MS" charset="0"/>
              </a:rPr>
              <a:t>{0,1}</a:t>
            </a:r>
            <a:r>
              <a:rPr lang="en-US" sz="28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nk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  <a:sym typeface="Wingdings"/>
              </a:rPr>
              <a:t></a:t>
            </a:r>
            <a:r>
              <a:rPr lang="en-US" sz="2400" b="1" dirty="0">
                <a:solidFill>
                  <a:srgbClr val="0000FF"/>
                </a:solidFill>
                <a:cs typeface="Comic Sans MS" charset="0"/>
                <a:sym typeface="Wingdings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Comic Sans MS" charset="0"/>
                <a:sym typeface="Wingdings"/>
              </a:rPr>
              <a:t>{0,1}</a:t>
            </a: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000000"/>
              </a:solidFill>
              <a:cs typeface="Comic Sans MS" charset="0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Fact</a:t>
            </a:r>
            <a:r>
              <a:rPr lang="en-US" sz="2400" b="1" dirty="0">
                <a:latin typeface="Comic Sans MS"/>
                <a:cs typeface="Comic Sans MS"/>
              </a:rPr>
              <a:t>: For all 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 err="1">
                <a:latin typeface="Comic Sans MS"/>
                <a:cs typeface="Comic Sans MS"/>
              </a:rPr>
              <a:t>,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>
                <a:latin typeface="Comic Sans MS"/>
                <a:cs typeface="Comic Sans MS"/>
              </a:rPr>
              <a:t>  </a:t>
            </a:r>
            <a:r>
              <a:rPr lang="en-US" sz="2400" b="1" dirty="0" err="1">
                <a:solidFill>
                  <a:schemeClr val="accent2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3200" b="1" baseline="-25000" dirty="0" err="1">
                <a:solidFill>
                  <a:prstClr val="black"/>
                </a:solidFill>
                <a:latin typeface="Comic Sans MS"/>
                <a:cs typeface="Comic Sans MS"/>
              </a:rPr>
              <a:t>°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>
                <a:latin typeface="Comic Sans MS"/>
                <a:cs typeface="Comic Sans MS"/>
              </a:rPr>
              <a:t>) ≤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Prove 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3200" b="1" baseline="-25000" dirty="0" err="1">
                <a:solidFill>
                  <a:prstClr val="black"/>
                </a:solidFill>
                <a:latin typeface="Comic Sans MS"/>
                <a:cs typeface="Comic Sans MS"/>
              </a:rPr>
              <a:t>°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>
                <a:latin typeface="Comic Sans MS"/>
                <a:cs typeface="Comic Sans MS"/>
              </a:rPr>
              <a:t>) ≥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="1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solidFill>
                  <a:srgbClr val="C0504D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                        for some </a:t>
            </a:r>
            <a:r>
              <a:rPr lang="en-US" sz="24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="1" dirty="0">
                <a:latin typeface="Comic Sans MS"/>
                <a:cs typeface="Comic Sans MS"/>
              </a:rPr>
              <a:t>&gt;0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16335" y="1224121"/>
            <a:ext cx="3096491" cy="2361903"/>
            <a:chOff x="4906819" y="1605121"/>
            <a:chExt cx="3096491" cy="2361903"/>
          </a:xfrm>
        </p:grpSpPr>
        <p:grpSp>
          <p:nvGrpSpPr>
            <p:cNvPr id="5" name="Group 4"/>
            <p:cNvGrpSpPr/>
            <p:nvPr/>
          </p:nvGrpSpPr>
          <p:grpSpPr>
            <a:xfrm>
              <a:off x="4906819" y="2135909"/>
              <a:ext cx="3096491" cy="1831115"/>
              <a:chOff x="4906819" y="2135909"/>
              <a:chExt cx="3096491" cy="1831115"/>
            </a:xfrm>
            <a:solidFill>
              <a:srgbClr val="FFFF00">
                <a:alpha val="76000"/>
              </a:srgbClr>
            </a:solidFill>
          </p:grpSpPr>
          <p:sp>
            <p:nvSpPr>
              <p:cNvPr id="3" name="Isosceles Triangle 2"/>
              <p:cNvSpPr/>
              <p:nvPr/>
            </p:nvSpPr>
            <p:spPr>
              <a:xfrm>
                <a:off x="5010727" y="2135909"/>
                <a:ext cx="2851728" cy="914400"/>
              </a:xfrm>
              <a:prstGeom prst="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4906819" y="3050309"/>
                <a:ext cx="646546" cy="914400"/>
              </a:xfrm>
              <a:prstGeom prst="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682649" y="3052624"/>
                <a:ext cx="646546" cy="914400"/>
              </a:xfrm>
              <a:prstGeom prst="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7356764" y="3050309"/>
                <a:ext cx="646546" cy="914400"/>
              </a:xfrm>
              <a:prstGeom prst="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254670" y="2516906"/>
              <a:ext cx="341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f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26240" y="3433620"/>
              <a:ext cx="34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5185" y="3456864"/>
              <a:ext cx="34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93628" y="3456864"/>
              <a:ext cx="34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17390" y="1605121"/>
              <a:ext cx="643626" cy="542333"/>
              <a:chOff x="305012" y="2055241"/>
              <a:chExt cx="643626" cy="54233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73642" y="2135909"/>
                <a:ext cx="3077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ym typeface="Symbol"/>
                  </a:rPr>
                  <a:t></a:t>
                </a:r>
                <a:r>
                  <a:rPr lang="en-US" sz="2400" dirty="0"/>
                  <a:t> </a:t>
                </a:r>
                <a:endPara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5012" y="2055241"/>
                <a:ext cx="643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f</a:t>
                </a:r>
                <a:r>
                  <a:rPr lang="en-US" sz="2400" dirty="0"/>
                  <a:t>  </a:t>
                </a: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58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330"/>
            <a:ext cx="9144000" cy="11174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Communication Complexity </a:t>
            </a: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Karchmer</a:t>
            </a: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-W]</a:t>
            </a:r>
          </a:p>
          <a:p>
            <a:pPr eaLnBrk="1" hangingPunct="1"/>
            <a:endParaRPr lang="en-US" sz="4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830" y="3177319"/>
            <a:ext cx="8573449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latin typeface="Comic Sans MS"/>
                <a:cs typeface="Comic Sans MS"/>
              </a:rPr>
              <a:t>Alice and Bob communicate to solve: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Task</a:t>
            </a:r>
            <a:r>
              <a:rPr lang="en-US" sz="2400" b="1" dirty="0">
                <a:latin typeface="Comic Sans MS"/>
                <a:cs typeface="Comic Sans MS"/>
              </a:rPr>
              <a:t>: Find (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i,j</a:t>
            </a:r>
            <a:r>
              <a:rPr lang="en-US" sz="2400" b="1" dirty="0">
                <a:latin typeface="Comic Sans MS"/>
                <a:cs typeface="Comic Sans MS"/>
              </a:rPr>
              <a:t>) which is an edge in exactly one of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H</a:t>
            </a:r>
            <a:r>
              <a:rPr lang="en-US" sz="2400" b="1" dirty="0">
                <a:latin typeface="Comic Sans MS"/>
                <a:cs typeface="Comic Sans MS"/>
              </a:rPr>
              <a:t> or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G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Task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r>
              <a:rPr lang="en-US" sz="2400" b="1" dirty="0">
                <a:latin typeface="Comic Sans MS"/>
                <a:cs typeface="Comic Sans MS"/>
              </a:rPr>
              <a:t>: Find (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i,j</a:t>
            </a:r>
            <a:r>
              <a:rPr lang="en-US" sz="2400" b="1" dirty="0">
                <a:latin typeface="Comic Sans MS"/>
                <a:cs typeface="Comic Sans MS"/>
              </a:rPr>
              <a:t>) which is an edge in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H</a:t>
            </a:r>
            <a:r>
              <a:rPr lang="en-US" sz="2400" b="1" dirty="0">
                <a:latin typeface="Comic Sans MS"/>
                <a:cs typeface="Comic Sans MS"/>
              </a:rPr>
              <a:t> but not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G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Fact</a:t>
            </a:r>
            <a:r>
              <a:rPr lang="en-US" sz="2400" b="1" dirty="0">
                <a:latin typeface="Comic Sans MS"/>
                <a:cs typeface="Comic Sans MS"/>
              </a:rPr>
              <a:t>:              </a:t>
            </a: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comm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Task</a:t>
            </a:r>
            <a:r>
              <a:rPr lang="en-US" sz="2400" b="1" dirty="0">
                <a:latin typeface="Comic Sans MS"/>
                <a:cs typeface="Comic Sans MS"/>
              </a:rPr>
              <a:t>)  ≤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O(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b="1" dirty="0">
                <a:latin typeface="Comic Sans MS"/>
                <a:cs typeface="Comic Sans MS"/>
              </a:rPr>
              <a:t>bits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Challenge</a:t>
            </a:r>
            <a:r>
              <a:rPr lang="en-US" sz="2400" b="1" dirty="0">
                <a:latin typeface="Comic Sans MS"/>
                <a:cs typeface="Comic Sans MS"/>
              </a:rPr>
              <a:t>: Prove  </a:t>
            </a: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comm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Task</a:t>
            </a:r>
            <a:r>
              <a:rPr lang="en-US" sz="2400" b="1" dirty="0">
                <a:latin typeface="Comic Sans MS"/>
                <a:cs typeface="Comic Sans MS"/>
              </a:rPr>
              <a:t>)  ≠ O(log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n</a:t>
            </a:r>
            <a:r>
              <a:rPr lang="en-US" sz="2400" b="1" dirty="0">
                <a:latin typeface="Comic Sans MS"/>
                <a:cs typeface="Comic Sans MS"/>
              </a:rPr>
              <a:t>)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bits</a:t>
            </a: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[KW]</a:t>
            </a:r>
            <a:r>
              <a:rPr lang="en-US" sz="2400" b="1" dirty="0">
                <a:latin typeface="Comic Sans MS"/>
                <a:cs typeface="Comic Sans MS"/>
              </a:rPr>
              <a:t>:         </a:t>
            </a: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comm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Task</a:t>
            </a:r>
            <a:r>
              <a:rPr lang="en-US" sz="2400" b="1" dirty="0">
                <a:latin typeface="Comic Sans MS"/>
                <a:cs typeface="Comic Sans MS"/>
              </a:rPr>
              <a:t>)  ≤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log </a:t>
            </a:r>
            <a:r>
              <a:rPr lang="en-US" sz="2400" b="1" dirty="0" err="1">
                <a:solidFill>
                  <a:schemeClr val="accent2"/>
                </a:solidFill>
                <a:latin typeface="Comic Sans MS"/>
                <a:cs typeface="Comic Sans MS"/>
              </a:rPr>
              <a:t>Fsize</a:t>
            </a:r>
            <a:r>
              <a:rPr lang="en-US" sz="2400" b="1" dirty="0">
                <a:latin typeface="Comic Sans MS"/>
                <a:cs typeface="Comic Sans MS"/>
              </a:rPr>
              <a:t>(Hamilton)</a:t>
            </a:r>
            <a:endParaRPr lang="en-US" sz="2400" b="1" dirty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Raz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-W]</a:t>
            </a:r>
            <a:r>
              <a:rPr lang="en-US" sz="2400" b="1" dirty="0">
                <a:latin typeface="Comic Sans MS"/>
                <a:cs typeface="Comic Sans MS"/>
              </a:rPr>
              <a:t>:     </a:t>
            </a: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comm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Task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r>
              <a:rPr lang="en-US" sz="2400" b="1" dirty="0">
                <a:latin typeface="Comic Sans MS"/>
                <a:cs typeface="Comic Sans MS"/>
              </a:rPr>
              <a:t>) ≥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>
                <a:latin typeface="Lucida Grande"/>
                <a:ea typeface="Lucida Grande"/>
                <a:cs typeface="Lucida Grande"/>
              </a:rPr>
              <a:t>Ω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bits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77094" y="2776700"/>
            <a:ext cx="86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Alice</a:t>
            </a:r>
            <a:r>
              <a:rPr lang="en-US" sz="2400" b="1" dirty="0"/>
              <a:t>    </a:t>
            </a:r>
            <a:r>
              <a:rPr lang="en-US" sz="2400" b="1" dirty="0">
                <a:solidFill>
                  <a:srgbClr val="660066"/>
                </a:solidFill>
              </a:rPr>
              <a:t>non-Hamiltonian                                  Hamiltonian           </a:t>
            </a:r>
            <a:r>
              <a:rPr lang="en-US" sz="2400" b="1" dirty="0">
                <a:solidFill>
                  <a:srgbClr val="008000"/>
                </a:solidFill>
              </a:rPr>
              <a:t>Bob</a:t>
            </a:r>
            <a:r>
              <a:rPr lang="en-US" sz="2400" b="1" dirty="0"/>
              <a:t>  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24194" y="678119"/>
            <a:ext cx="8850536" cy="2287058"/>
            <a:chOff x="224194" y="1021019"/>
            <a:chExt cx="8850536" cy="2287058"/>
          </a:xfrm>
        </p:grpSpPr>
        <p:grpSp>
          <p:nvGrpSpPr>
            <p:cNvPr id="36" name="Group 35"/>
            <p:cNvGrpSpPr/>
            <p:nvPr/>
          </p:nvGrpSpPr>
          <p:grpSpPr>
            <a:xfrm>
              <a:off x="224194" y="1021019"/>
              <a:ext cx="8850536" cy="2287058"/>
              <a:chOff x="224194" y="1332734"/>
              <a:chExt cx="8850536" cy="2287058"/>
            </a:xfrm>
          </p:grpSpPr>
          <p:sp>
            <p:nvSpPr>
              <p:cNvPr id="31" name="TextBox 49"/>
              <p:cNvSpPr txBox="1">
                <a:spLocks noChangeArrowheads="1"/>
              </p:cNvSpPr>
              <p:nvPr/>
            </p:nvSpPr>
            <p:spPr bwMode="auto">
              <a:xfrm>
                <a:off x="2210846" y="1332734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1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373908" y="1574800"/>
                <a:ext cx="6202224" cy="1863430"/>
                <a:chOff x="508000" y="1565570"/>
                <a:chExt cx="6202224" cy="186343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8000" y="1574800"/>
                  <a:ext cx="4064000" cy="185420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46224" y="1565570"/>
                  <a:ext cx="4064000" cy="1854200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646224" y="1574800"/>
                  <a:ext cx="1925776" cy="1854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194" y="1505072"/>
                <a:ext cx="1011168" cy="191237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39" y="1451594"/>
                <a:ext cx="1305791" cy="1987385"/>
              </a:xfrm>
              <a:prstGeom prst="rect">
                <a:avLst/>
              </a:prstGeom>
            </p:spPr>
          </p:pic>
          <p:sp>
            <p:nvSpPr>
              <p:cNvPr id="37" name="TextBox 49"/>
              <p:cNvSpPr txBox="1">
                <a:spLocks noChangeArrowheads="1"/>
              </p:cNvSpPr>
              <p:nvPr/>
            </p:nvSpPr>
            <p:spPr bwMode="auto">
              <a:xfrm>
                <a:off x="3097296" y="1935407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2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38" name="TextBox 49"/>
              <p:cNvSpPr txBox="1">
                <a:spLocks noChangeArrowheads="1"/>
              </p:cNvSpPr>
              <p:nvPr/>
            </p:nvSpPr>
            <p:spPr bwMode="auto">
              <a:xfrm>
                <a:off x="2942345" y="3259723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3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39" name="TextBox 49"/>
              <p:cNvSpPr txBox="1">
                <a:spLocks noChangeArrowheads="1"/>
              </p:cNvSpPr>
              <p:nvPr/>
            </p:nvSpPr>
            <p:spPr bwMode="auto">
              <a:xfrm>
                <a:off x="1524563" y="3269702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4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40" name="TextBox 49"/>
              <p:cNvSpPr txBox="1">
                <a:spLocks noChangeArrowheads="1"/>
              </p:cNvSpPr>
              <p:nvPr/>
            </p:nvSpPr>
            <p:spPr bwMode="auto">
              <a:xfrm>
                <a:off x="1286407" y="1935407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0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41" name="TextBox 49"/>
              <p:cNvSpPr txBox="1">
                <a:spLocks noChangeArrowheads="1"/>
              </p:cNvSpPr>
              <p:nvPr/>
            </p:nvSpPr>
            <p:spPr bwMode="auto">
              <a:xfrm>
                <a:off x="1797278" y="2162409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5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42" name="TextBox 49"/>
              <p:cNvSpPr txBox="1">
                <a:spLocks noChangeArrowheads="1"/>
              </p:cNvSpPr>
              <p:nvPr/>
            </p:nvSpPr>
            <p:spPr bwMode="auto">
              <a:xfrm>
                <a:off x="2305759" y="1935407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6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43" name="TextBox 49"/>
              <p:cNvSpPr txBox="1">
                <a:spLocks noChangeArrowheads="1"/>
              </p:cNvSpPr>
              <p:nvPr/>
            </p:nvSpPr>
            <p:spPr bwMode="auto">
              <a:xfrm>
                <a:off x="2710412" y="2379685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7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44" name="TextBox 49"/>
              <p:cNvSpPr txBox="1">
                <a:spLocks noChangeArrowheads="1"/>
              </p:cNvSpPr>
              <p:nvPr/>
            </p:nvSpPr>
            <p:spPr bwMode="auto">
              <a:xfrm>
                <a:off x="2414529" y="2891588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8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45" name="TextBox 49"/>
              <p:cNvSpPr txBox="1">
                <a:spLocks noChangeArrowheads="1"/>
              </p:cNvSpPr>
              <p:nvPr/>
            </p:nvSpPr>
            <p:spPr bwMode="auto">
              <a:xfrm>
                <a:off x="1834464" y="2705434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9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56" name="TextBox 49"/>
              <p:cNvSpPr txBox="1">
                <a:spLocks noChangeArrowheads="1"/>
              </p:cNvSpPr>
              <p:nvPr/>
            </p:nvSpPr>
            <p:spPr bwMode="auto">
              <a:xfrm>
                <a:off x="6383151" y="1344270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1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57" name="TextBox 49"/>
              <p:cNvSpPr txBox="1">
                <a:spLocks noChangeArrowheads="1"/>
              </p:cNvSpPr>
              <p:nvPr/>
            </p:nvSpPr>
            <p:spPr bwMode="auto">
              <a:xfrm>
                <a:off x="7292691" y="1946943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2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58" name="TextBox 49"/>
              <p:cNvSpPr txBox="1">
                <a:spLocks noChangeArrowheads="1"/>
              </p:cNvSpPr>
              <p:nvPr/>
            </p:nvSpPr>
            <p:spPr bwMode="auto">
              <a:xfrm>
                <a:off x="7137740" y="3271259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3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59" name="TextBox 49"/>
              <p:cNvSpPr txBox="1">
                <a:spLocks noChangeArrowheads="1"/>
              </p:cNvSpPr>
              <p:nvPr/>
            </p:nvSpPr>
            <p:spPr bwMode="auto">
              <a:xfrm>
                <a:off x="5719958" y="3281238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4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60" name="TextBox 49"/>
              <p:cNvSpPr txBox="1">
                <a:spLocks noChangeArrowheads="1"/>
              </p:cNvSpPr>
              <p:nvPr/>
            </p:nvSpPr>
            <p:spPr bwMode="auto">
              <a:xfrm>
                <a:off x="5551072" y="1946943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0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61" name="TextBox 49"/>
              <p:cNvSpPr txBox="1">
                <a:spLocks noChangeArrowheads="1"/>
              </p:cNvSpPr>
              <p:nvPr/>
            </p:nvSpPr>
            <p:spPr bwMode="auto">
              <a:xfrm>
                <a:off x="5992673" y="2127765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5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62" name="TextBox 49"/>
              <p:cNvSpPr txBox="1">
                <a:spLocks noChangeArrowheads="1"/>
              </p:cNvSpPr>
              <p:nvPr/>
            </p:nvSpPr>
            <p:spPr bwMode="auto">
              <a:xfrm>
                <a:off x="6535789" y="1843038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6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63" name="TextBox 49"/>
              <p:cNvSpPr txBox="1">
                <a:spLocks noChangeArrowheads="1"/>
              </p:cNvSpPr>
              <p:nvPr/>
            </p:nvSpPr>
            <p:spPr bwMode="auto">
              <a:xfrm>
                <a:off x="6986622" y="2391221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7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64" name="TextBox 49"/>
              <p:cNvSpPr txBox="1">
                <a:spLocks noChangeArrowheads="1"/>
              </p:cNvSpPr>
              <p:nvPr/>
            </p:nvSpPr>
            <p:spPr bwMode="auto">
              <a:xfrm>
                <a:off x="6667649" y="2926214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8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  <p:sp>
            <p:nvSpPr>
              <p:cNvPr id="65" name="TextBox 49"/>
              <p:cNvSpPr txBox="1">
                <a:spLocks noChangeArrowheads="1"/>
              </p:cNvSpPr>
              <p:nvPr/>
            </p:nvSpPr>
            <p:spPr bwMode="auto">
              <a:xfrm>
                <a:off x="6029859" y="2716970"/>
                <a:ext cx="3099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660066"/>
                    </a:solidFill>
                    <a:cs typeface="Comic Sans MS" charset="0"/>
                  </a:rPr>
                  <a:t>9</a:t>
                </a:r>
                <a:endParaRPr lang="en-US" sz="1600" b="1" baseline="-25000" dirty="0">
                  <a:solidFill>
                    <a:srgbClr val="660066"/>
                  </a:solidFill>
                  <a:cs typeface="Comic Sans MS" charset="0"/>
                </a:endParaRPr>
              </a:p>
            </p:txBody>
          </p:sp>
        </p:grpSp>
        <p:sp>
          <p:nvSpPr>
            <p:cNvPr id="68" name="TextBox 49"/>
            <p:cNvSpPr txBox="1">
              <a:spLocks noChangeArrowheads="1"/>
            </p:cNvSpPr>
            <p:nvPr/>
          </p:nvSpPr>
          <p:spPr bwMode="auto">
            <a:xfrm>
              <a:off x="1473397" y="1119125"/>
              <a:ext cx="46679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660066"/>
                  </a:solidFill>
                  <a:cs typeface="Comic Sans MS" charset="0"/>
                </a:rPr>
                <a:t>G</a:t>
              </a:r>
              <a:endParaRPr lang="en-US" b="1" baseline="-25000" dirty="0">
                <a:solidFill>
                  <a:srgbClr val="660066"/>
                </a:solidFill>
                <a:cs typeface="Comic Sans MS" charset="0"/>
              </a:endParaRPr>
            </a:p>
          </p:txBody>
        </p:sp>
        <p:sp>
          <p:nvSpPr>
            <p:cNvPr id="69" name="TextBox 49"/>
            <p:cNvSpPr txBox="1">
              <a:spLocks noChangeArrowheads="1"/>
            </p:cNvSpPr>
            <p:nvPr/>
          </p:nvSpPr>
          <p:spPr bwMode="auto">
            <a:xfrm>
              <a:off x="6887812" y="1119125"/>
              <a:ext cx="4998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660066"/>
                  </a:solidFill>
                  <a:cs typeface="Comic Sans MS" charset="0"/>
                </a:rPr>
                <a:t>H</a:t>
              </a:r>
              <a:endParaRPr lang="en-US" b="1" baseline="-25000" dirty="0">
                <a:solidFill>
                  <a:srgbClr val="660066"/>
                </a:solidFill>
                <a:cs typeface="Comic Sans MS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97690" y="1336135"/>
            <a:ext cx="1390849" cy="1053238"/>
            <a:chOff x="6845690" y="3751951"/>
            <a:chExt cx="1390849" cy="1053238"/>
          </a:xfrm>
        </p:grpSpPr>
        <p:sp>
          <p:nvSpPr>
            <p:cNvPr id="70" name="Right Arrow 69"/>
            <p:cNvSpPr/>
            <p:nvPr/>
          </p:nvSpPr>
          <p:spPr>
            <a:xfrm>
              <a:off x="6845690" y="4006272"/>
              <a:ext cx="1374674" cy="9235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6859550" y="4712832"/>
              <a:ext cx="1374674" cy="9235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/>
            <p:cNvSpPr/>
            <p:nvPr/>
          </p:nvSpPr>
          <p:spPr>
            <a:xfrm rot="10800000">
              <a:off x="6861865" y="4357252"/>
              <a:ext cx="1374674" cy="9235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>
              <a:off x="7387668" y="3751951"/>
              <a:ext cx="3099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  <a:cs typeface="Comic Sans MS" charset="0"/>
                </a:rPr>
                <a:t>0</a:t>
              </a:r>
              <a:endParaRPr lang="en-US" sz="1600" b="1" baseline="-25000" dirty="0">
                <a:solidFill>
                  <a:srgbClr val="FF0000"/>
                </a:solidFill>
                <a:cs typeface="Comic Sans MS" charset="0"/>
              </a:endParaRPr>
            </a:p>
          </p:txBody>
        </p:sp>
        <p:sp>
          <p:nvSpPr>
            <p:cNvPr id="78" name="TextBox 49"/>
            <p:cNvSpPr txBox="1">
              <a:spLocks noChangeArrowheads="1"/>
            </p:cNvSpPr>
            <p:nvPr/>
          </p:nvSpPr>
          <p:spPr bwMode="auto">
            <a:xfrm>
              <a:off x="7413073" y="4100616"/>
              <a:ext cx="3099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  <a:cs typeface="Comic Sans MS" charset="0"/>
                </a:rPr>
                <a:t>1</a:t>
              </a:r>
              <a:endParaRPr lang="en-US" sz="1600" b="1" baseline="-25000" dirty="0">
                <a:solidFill>
                  <a:srgbClr val="FF0000"/>
                </a:solidFill>
                <a:cs typeface="Comic Sans MS" charset="0"/>
              </a:endParaRPr>
            </a:p>
          </p:txBody>
        </p:sp>
        <p:sp>
          <p:nvSpPr>
            <p:cNvPr id="79" name="TextBox 49"/>
            <p:cNvSpPr txBox="1">
              <a:spLocks noChangeArrowheads="1"/>
            </p:cNvSpPr>
            <p:nvPr/>
          </p:nvSpPr>
          <p:spPr bwMode="auto">
            <a:xfrm>
              <a:off x="7426933" y="4460826"/>
              <a:ext cx="3099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  <a:cs typeface="Comic Sans MS" charset="0"/>
                </a:rPr>
                <a:t>1</a:t>
              </a:r>
              <a:endParaRPr lang="en-US" sz="1600" b="1" baseline="-25000" dirty="0">
                <a:solidFill>
                  <a:srgbClr val="FF0000"/>
                </a:solidFill>
                <a:cs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0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154755</TotalTime>
  <Words>1442</Words>
  <Application>Microsoft Macintosh PowerPoint</Application>
  <PresentationFormat>On-screen Show (4:3)</PresentationFormat>
  <Paragraphs>272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ＭＳ ゴシック</vt:lpstr>
      <vt:lpstr>Arial</vt:lpstr>
      <vt:lpstr>Calibri</vt:lpstr>
      <vt:lpstr>Cambria Math</vt:lpstr>
      <vt:lpstr>Comic Sans MS</vt:lpstr>
      <vt:lpstr>Lucida Grande</vt:lpstr>
      <vt:lpstr>Symbol</vt:lpstr>
      <vt:lpstr>Wingdings</vt:lpstr>
      <vt:lpstr>Office Theme</vt:lpstr>
      <vt:lpstr>PowerPoint Presentation</vt:lpstr>
      <vt:lpstr>Elementary problems  encoding  computational hardness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Determinantal complexity [Valiant]</vt:lpstr>
      <vt:lpstr>Polynomial identities  [Heintz-Schnorr,Agrawal,Kabanets-Impagliazzo]</vt:lpstr>
      <vt:lpstr>Elusive curves [Raz]</vt:lpstr>
      <vt:lpstr>Sum-of-Squares [Hrubes-W-                                                Yehudayoff]</vt:lpstr>
      <vt:lpstr>PowerPoint Presentation</vt:lpstr>
      <vt:lpstr>Which groups are expanding?</vt:lpstr>
      <vt:lpstr>Which groups are expanding?</vt:lpstr>
      <vt:lpstr>Book ad</vt:lpstr>
    </vt:vector>
  </TitlesOfParts>
  <Company>Institute for Advanced Study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Univalent Foundations, 2012-13 Vladimir Voevodsky</dc:title>
  <dc:creator>Avi Wigderson</dc:creator>
  <cp:lastModifiedBy>Microsoft Office User</cp:lastModifiedBy>
  <cp:revision>374</cp:revision>
  <dcterms:created xsi:type="dcterms:W3CDTF">2012-05-04T10:25:56Z</dcterms:created>
  <dcterms:modified xsi:type="dcterms:W3CDTF">2024-04-10T14:25:06Z</dcterms:modified>
</cp:coreProperties>
</file>